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3"/>
  </p:notesMasterIdLst>
  <p:handoutMasterIdLst>
    <p:handoutMasterId r:id="rId24"/>
  </p:handoutMasterIdLst>
  <p:sldIdLst>
    <p:sldId id="256" r:id="rId3"/>
    <p:sldId id="296" r:id="rId4"/>
    <p:sldId id="257" r:id="rId5"/>
    <p:sldId id="294" r:id="rId6"/>
    <p:sldId id="299" r:id="rId7"/>
    <p:sldId id="297" r:id="rId8"/>
    <p:sldId id="308" r:id="rId9"/>
    <p:sldId id="300" r:id="rId10"/>
    <p:sldId id="285" r:id="rId11"/>
    <p:sldId id="305" r:id="rId12"/>
    <p:sldId id="284" r:id="rId13"/>
    <p:sldId id="303" r:id="rId14"/>
    <p:sldId id="298" r:id="rId15"/>
    <p:sldId id="307" r:id="rId16"/>
    <p:sldId id="310" r:id="rId17"/>
    <p:sldId id="286" r:id="rId18"/>
    <p:sldId id="306" r:id="rId19"/>
    <p:sldId id="302" r:id="rId20"/>
    <p:sldId id="289" r:id="rId21"/>
    <p:sldId id="28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54" autoAdjust="0"/>
    <p:restoredTop sz="88085" autoAdjust="0"/>
  </p:normalViewPr>
  <p:slideViewPr>
    <p:cSldViewPr>
      <p:cViewPr varScale="1">
        <p:scale>
          <a:sx n="107" d="100"/>
          <a:sy n="107" d="100"/>
        </p:scale>
        <p:origin x="1320" y="168"/>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5" d="100"/>
          <a:sy n="105" d="100"/>
        </p:scale>
        <p:origin x="-247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8/26/18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a:p>
        </p:txBody>
      </p:sp>
    </p:spTree>
    <p:extLst>
      <p:ext uri="{BB962C8B-B14F-4D97-AF65-F5344CB8AC3E}">
        <p14:creationId xmlns:p14="http://schemas.microsoft.com/office/powerpoint/2010/main" val="1360330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8/26/18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a:p>
        </p:txBody>
      </p:sp>
    </p:spTree>
    <p:extLst>
      <p:ext uri="{BB962C8B-B14F-4D97-AF65-F5344CB8AC3E}">
        <p14:creationId xmlns:p14="http://schemas.microsoft.com/office/powerpoint/2010/main" val="3434126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Cody – welcome and buzzer system</a:t>
            </a:r>
          </a:p>
          <a:p>
            <a:r>
              <a:rPr lang="en-US" sz="2000" dirty="0"/>
              <a:t>Susan. </a:t>
            </a:r>
          </a:p>
        </p:txBody>
      </p:sp>
      <p:sp>
        <p:nvSpPr>
          <p:cNvPr id="4" name="Slide Number Placeholder 3"/>
          <p:cNvSpPr>
            <a:spLocks noGrp="1"/>
          </p:cNvSpPr>
          <p:nvPr>
            <p:ph type="sldNum" sz="quarter" idx="10"/>
          </p:nvPr>
        </p:nvSpPr>
        <p:spPr/>
        <p:txBody>
          <a:bodyPr/>
          <a:lstStyle/>
          <a:p>
            <a:fld id="{391105E4-9E70-4B8C-B294-1B0219D99967}" type="slidenum">
              <a:rPr lang="en-US" smtClean="0"/>
              <a:pPr/>
              <a:t>1</a:t>
            </a:fld>
            <a:endParaRPr lang="en-US"/>
          </a:p>
        </p:txBody>
      </p:sp>
    </p:spTree>
    <p:extLst>
      <p:ext uri="{BB962C8B-B14F-4D97-AF65-F5344CB8AC3E}">
        <p14:creationId xmlns:p14="http://schemas.microsoft.com/office/powerpoint/2010/main" val="2690302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FF"/>
                </a:solidFill>
                <a:latin typeface="HelloArchitect"/>
                <a:cs typeface="HelloArchitect"/>
              </a:rPr>
              <a:t>Karen</a:t>
            </a:r>
            <a:r>
              <a:rPr lang="en-US" baseline="0" dirty="0">
                <a:solidFill>
                  <a:srgbClr val="FFFFFF"/>
                </a:solidFill>
                <a:latin typeface="HelloArchitect"/>
                <a:cs typeface="HelloArchitect"/>
              </a:rPr>
              <a:t> Purdy:</a:t>
            </a:r>
          </a:p>
          <a:p>
            <a:r>
              <a:rPr lang="en-US" dirty="0">
                <a:solidFill>
                  <a:srgbClr val="FFFFFF"/>
                </a:solidFill>
                <a:latin typeface="HelloArchitect"/>
                <a:cs typeface="HelloArchitect"/>
              </a:rPr>
              <a:t>At lunch time there will be</a:t>
            </a:r>
            <a:r>
              <a:rPr lang="en-US" baseline="0" dirty="0">
                <a:solidFill>
                  <a:srgbClr val="FFFFFF"/>
                </a:solidFill>
                <a:latin typeface="HelloArchitect"/>
                <a:cs typeface="HelloArchitect"/>
              </a:rPr>
              <a:t> a limited number of staff helping. For this reason we ask that kids not bring lunches that need reheating. </a:t>
            </a:r>
            <a:endParaRPr lang="en-US" dirty="0">
              <a:solidFill>
                <a:srgbClr val="FFFFFF"/>
              </a:solidFill>
              <a:latin typeface="HelloArchitect"/>
              <a:cs typeface="HelloArchitect"/>
            </a:endParaRPr>
          </a:p>
          <a:p>
            <a:r>
              <a:rPr lang="en-US" dirty="0">
                <a:solidFill>
                  <a:srgbClr val="FFFFFF"/>
                </a:solidFill>
                <a:latin typeface="HelloArchitect"/>
                <a:cs typeface="HelloArchitect"/>
              </a:rPr>
              <a:t>Foster independence in your child by sending easily-opened products and containers. Keep</a:t>
            </a:r>
            <a:r>
              <a:rPr lang="en-US" baseline="0" dirty="0">
                <a:solidFill>
                  <a:srgbClr val="FFFFFF"/>
                </a:solidFill>
                <a:latin typeface="HelloArchitect"/>
                <a:cs typeface="HelloArchitect"/>
              </a:rPr>
              <a:t> in mind that behavior is often effected when kids have too much sugar. </a:t>
            </a:r>
            <a:r>
              <a:rPr lang="en-US" dirty="0">
                <a:solidFill>
                  <a:srgbClr val="FFFFFF"/>
                </a:solidFill>
                <a:latin typeface="HelloArchitect"/>
                <a:cs typeface="HelloArchitect"/>
              </a:rPr>
              <a:t>Healthy lunches keep</a:t>
            </a:r>
            <a:r>
              <a:rPr lang="en-US" baseline="0" dirty="0">
                <a:solidFill>
                  <a:srgbClr val="FFFFFF"/>
                </a:solidFill>
                <a:latin typeface="HelloArchitect"/>
                <a:cs typeface="HelloArchitect"/>
              </a:rPr>
              <a:t> them focused</a:t>
            </a:r>
            <a:r>
              <a:rPr lang="en-US" dirty="0">
                <a:solidFill>
                  <a:srgbClr val="FFFFFF"/>
                </a:solidFill>
                <a:latin typeface="HelloArchitect"/>
                <a:cs typeface="HelloArchitect"/>
              </a:rPr>
              <a:t>. Do not send any glass containers. </a:t>
            </a:r>
          </a:p>
          <a:p>
            <a:r>
              <a:rPr lang="en-US" dirty="0">
                <a:solidFill>
                  <a:srgbClr val="FFFFFF"/>
                </a:solidFill>
                <a:latin typeface="HelloArchitect"/>
                <a:cs typeface="HelloArchitect"/>
              </a:rPr>
              <a:t>Please NO lunch visitors for 2 weeks. Visitors early-on often make the transition more difficult for the child</a:t>
            </a:r>
            <a:r>
              <a:rPr lang="en-US" baseline="0" dirty="0">
                <a:solidFill>
                  <a:srgbClr val="FFFFFF"/>
                </a:solidFill>
                <a:latin typeface="HelloArchitect"/>
                <a:cs typeface="HelloArchitect"/>
              </a:rPr>
              <a:t> and increase anxiety when parent leaves after lunch. </a:t>
            </a:r>
            <a:endParaRPr lang="en-US" dirty="0">
              <a:solidFill>
                <a:srgbClr val="FFFFFF"/>
              </a:solidFill>
              <a:latin typeface="HelloArchitect"/>
              <a:cs typeface="HelloArchitect"/>
            </a:endParaRPr>
          </a:p>
          <a:p>
            <a:r>
              <a:rPr lang="en-US" dirty="0">
                <a:solidFill>
                  <a:srgbClr val="FFFFFF"/>
                </a:solidFill>
                <a:latin typeface="HelloArchitect"/>
                <a:cs typeface="HelloArchitect"/>
              </a:rPr>
              <a:t>Separate and label lunch and snacks for a few weeks. (Kids often get confused and eat both at lunch.)  </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10</a:t>
            </a:fld>
            <a:endParaRPr lang="en-US"/>
          </a:p>
        </p:txBody>
      </p:sp>
    </p:spTree>
    <p:extLst>
      <p:ext uri="{BB962C8B-B14F-4D97-AF65-F5344CB8AC3E}">
        <p14:creationId xmlns:p14="http://schemas.microsoft.com/office/powerpoint/2010/main" val="3326625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latin typeface="HelloArchitect"/>
                <a:cs typeface="HelloArchitect"/>
              </a:rPr>
              <a:t>Karen Purdy:</a:t>
            </a:r>
          </a:p>
          <a:p>
            <a:pPr>
              <a:spcBef>
                <a:spcPct val="0"/>
              </a:spcBef>
            </a:pPr>
            <a:r>
              <a:rPr lang="en-US" dirty="0">
                <a:latin typeface="HelloArchitect"/>
                <a:cs typeface="HelloArchitect"/>
              </a:rPr>
              <a:t>Water only for snack time. </a:t>
            </a:r>
          </a:p>
          <a:p>
            <a:pPr>
              <a:spcBef>
                <a:spcPct val="0"/>
              </a:spcBef>
            </a:pPr>
            <a:r>
              <a:rPr lang="en-US" dirty="0">
                <a:latin typeface="HelloArchitect"/>
                <a:cs typeface="HelloArchitect"/>
              </a:rPr>
              <a:t>Juices or sticky drinks are lunchroom only. </a:t>
            </a:r>
          </a:p>
          <a:p>
            <a:pPr marL="0" indent="0">
              <a:spcBef>
                <a:spcPct val="0"/>
              </a:spcBef>
              <a:buClrTx/>
              <a:buSzTx/>
            </a:pPr>
            <a:r>
              <a:rPr lang="en-US" dirty="0">
                <a:latin typeface="HelloArchitect"/>
                <a:cs typeface="HelloArchitect"/>
              </a:rPr>
              <a:t> No sugary snacks. </a:t>
            </a:r>
          </a:p>
          <a:p>
            <a:pPr marL="0" indent="0">
              <a:spcBef>
                <a:spcPct val="0"/>
              </a:spcBef>
              <a:buClrTx/>
              <a:buSzTx/>
            </a:pPr>
            <a:r>
              <a:rPr lang="en-US" dirty="0">
                <a:latin typeface="HelloArchitect"/>
                <a:cs typeface="HelloArchitect"/>
              </a:rPr>
              <a:t> No messy snacks that need spoons. </a:t>
            </a:r>
          </a:p>
          <a:p>
            <a:pPr marL="0" indent="0">
              <a:spcBef>
                <a:spcPct val="0"/>
              </a:spcBef>
              <a:buClrTx/>
              <a:buSzTx/>
            </a:pPr>
            <a:r>
              <a:rPr lang="en-US" dirty="0">
                <a:latin typeface="HelloArchitect"/>
                <a:cs typeface="HelloArchitect"/>
              </a:rPr>
              <a:t> State law prohibits staff from providing snacks or kid sharing snacks at school. </a:t>
            </a:r>
          </a:p>
          <a:p>
            <a:pPr marL="0" indent="0">
              <a:spcBef>
                <a:spcPct val="0"/>
              </a:spcBef>
              <a:buClrTx/>
              <a:buSzTx/>
            </a:pPr>
            <a:r>
              <a:rPr lang="en-US" dirty="0">
                <a:latin typeface="HelloArchitect"/>
                <a:cs typeface="HelloArchitect"/>
              </a:rPr>
              <a:t> Try to pack an extra snack in their backpack. </a:t>
            </a:r>
            <a:endParaRPr lang="en-US" dirty="0">
              <a:latin typeface="AbcTeacher"/>
              <a:cs typeface="AbcTeacher"/>
            </a:endParaRP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11</a:t>
            </a:fld>
            <a:endParaRPr lang="en-US"/>
          </a:p>
        </p:txBody>
      </p:sp>
    </p:spTree>
    <p:extLst>
      <p:ext uri="{BB962C8B-B14F-4D97-AF65-F5344CB8AC3E}">
        <p14:creationId xmlns:p14="http://schemas.microsoft.com/office/powerpoint/2010/main" val="2476709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r>
              <a:rPr lang="en-US" baseline="0" dirty="0"/>
              <a:t> Purdy:</a:t>
            </a:r>
            <a:endParaRPr lang="en-US" dirty="0"/>
          </a:p>
          <a:p>
            <a:r>
              <a:rPr lang="en-US" dirty="0"/>
              <a:t>Soon your child will be visiting Mrs.</a:t>
            </a:r>
            <a:r>
              <a:rPr lang="en-US" baseline="0" dirty="0"/>
              <a:t> Tillman in the Library. They will get to check out books to read with family. Please remind your child when library day is near to return their book – this is a good way to help them learn responsibility. </a:t>
            </a:r>
          </a:p>
          <a:p>
            <a:r>
              <a:rPr lang="en-US" baseline="0" dirty="0"/>
              <a:t>A note will be going home soon with information about ordering class t-shirts. These will be worn by the whole class on spirit assembly days, field trips and special days. Check the FTE homepage to see when spirit assemblies will be held.  </a:t>
            </a:r>
          </a:p>
          <a:p>
            <a:r>
              <a:rPr lang="en-US" baseline="0" dirty="0"/>
              <a:t>The booster club sells popcorn for many Thursdays as a fundraiser. </a:t>
            </a:r>
          </a:p>
          <a:p>
            <a:r>
              <a:rPr lang="en-US" baseline="0" dirty="0"/>
              <a:t>FYI:   At the beginning some parents assume their child won’t want the popcorn for snack but when the kids see others getting it – they all seem to want it too.  </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12</a:t>
            </a:fld>
            <a:endParaRPr lang="en-US"/>
          </a:p>
        </p:txBody>
      </p:sp>
    </p:spTree>
    <p:extLst>
      <p:ext uri="{BB962C8B-B14F-4D97-AF65-F5344CB8AC3E}">
        <p14:creationId xmlns:p14="http://schemas.microsoft.com/office/powerpoint/2010/main" val="2412954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HelloArchitect"/>
                <a:cs typeface="HelloArchitect"/>
              </a:rPr>
              <a:t>Priscilla</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HelloArchitect"/>
                <a:cs typeface="HelloArchitect"/>
              </a:rPr>
              <a:t>Communication: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HelloArchitect"/>
                <a:cs typeface="HelloArchitect"/>
              </a:rPr>
              <a:t>We VALUE communication with parents! We</a:t>
            </a:r>
            <a:r>
              <a:rPr lang="en-US" baseline="0" dirty="0">
                <a:latin typeface="HelloArchitect"/>
                <a:cs typeface="HelloArchitect"/>
              </a:rPr>
              <a:t> </a:t>
            </a:r>
            <a:r>
              <a:rPr lang="en-US" dirty="0">
                <a:latin typeface="HelloArchitect"/>
                <a:cs typeface="HelloArchitect"/>
              </a:rPr>
              <a:t>want to keep you up-to-date and answer questions or concerns you may have. Here are some ways to stay in touch… </a:t>
            </a:r>
          </a:p>
          <a:p>
            <a:r>
              <a:rPr lang="en-US" sz="1200" dirty="0">
                <a:solidFill>
                  <a:srgbClr val="FFFFFF"/>
                </a:solidFill>
                <a:latin typeface="HelloArchitect"/>
                <a:cs typeface="HelloArchitect"/>
              </a:rPr>
              <a:t>We will send out </a:t>
            </a:r>
            <a:r>
              <a:rPr lang="en-US" sz="1200" u="sng" dirty="0">
                <a:solidFill>
                  <a:srgbClr val="FFFFFF"/>
                </a:solidFill>
                <a:latin typeface="HelloArchitect"/>
                <a:cs typeface="HelloArchitect"/>
              </a:rPr>
              <a:t>Weekly Newsletters</a:t>
            </a:r>
            <a:r>
              <a:rPr lang="en-US" sz="1200" dirty="0">
                <a:solidFill>
                  <a:srgbClr val="FFFFFF"/>
                </a:solidFill>
                <a:latin typeface="HelloArchitect"/>
                <a:cs typeface="HelloArchitect"/>
              </a:rPr>
              <a:t>. PLEASE READ THESE.</a:t>
            </a:r>
          </a:p>
          <a:p>
            <a:r>
              <a:rPr lang="en-US" sz="1200" dirty="0">
                <a:solidFill>
                  <a:srgbClr val="FFFFFF"/>
                </a:solidFill>
                <a:latin typeface="HelloArchitect"/>
                <a:cs typeface="HelloArchitect"/>
              </a:rPr>
              <a:t> Our </a:t>
            </a:r>
            <a:r>
              <a:rPr lang="en-US" sz="1200" u="sng" dirty="0">
                <a:solidFill>
                  <a:srgbClr val="FFFFFF"/>
                </a:solidFill>
                <a:latin typeface="HelloArchitect"/>
                <a:cs typeface="HelloArchitect"/>
              </a:rPr>
              <a:t>phone</a:t>
            </a:r>
            <a:r>
              <a:rPr lang="en-US" sz="1200" dirty="0">
                <a:solidFill>
                  <a:srgbClr val="FFFFFF"/>
                </a:solidFill>
                <a:latin typeface="HelloArchitect"/>
                <a:cs typeface="HelloArchitect"/>
              </a:rPr>
              <a:t> numbers and </a:t>
            </a:r>
            <a:r>
              <a:rPr lang="en-US" sz="1200" u="sng" dirty="0">
                <a:solidFill>
                  <a:srgbClr val="FFFFFF"/>
                </a:solidFill>
                <a:latin typeface="HelloArchitect"/>
                <a:cs typeface="HelloArchitect"/>
              </a:rPr>
              <a:t>email</a:t>
            </a:r>
            <a:r>
              <a:rPr lang="en-US" sz="1200" dirty="0">
                <a:solidFill>
                  <a:srgbClr val="FFFFFF"/>
                </a:solidFill>
                <a:latin typeface="HelloArchitect"/>
                <a:cs typeface="HelloArchitect"/>
              </a:rPr>
              <a:t> addresses are on our webpages.  Sarah Culpepper</a:t>
            </a:r>
            <a:r>
              <a:rPr lang="en-US" sz="1200" baseline="0" dirty="0">
                <a:solidFill>
                  <a:srgbClr val="FFFFFF"/>
                </a:solidFill>
                <a:latin typeface="HelloArchitect"/>
                <a:cs typeface="HelloArchitect"/>
              </a:rPr>
              <a:t> recently became Sarah Chen and will have a different email for a while. </a:t>
            </a:r>
            <a:endParaRPr lang="en-US" sz="1200" dirty="0">
              <a:solidFill>
                <a:srgbClr val="FFFFFF"/>
              </a:solidFill>
              <a:latin typeface="HelloArchitect"/>
              <a:cs typeface="HelloArchitect"/>
            </a:endParaRPr>
          </a:p>
          <a:p>
            <a:r>
              <a:rPr lang="en-US" sz="1200" dirty="0">
                <a:solidFill>
                  <a:srgbClr val="FFFFFF"/>
                </a:solidFill>
                <a:latin typeface="HelloArchitect"/>
                <a:cs typeface="HelloArchitect"/>
              </a:rPr>
              <a:t> </a:t>
            </a:r>
            <a:r>
              <a:rPr lang="en-US" sz="1200" u="sng" dirty="0">
                <a:solidFill>
                  <a:srgbClr val="FFFFFF"/>
                </a:solidFill>
                <a:latin typeface="HelloArchitect"/>
                <a:cs typeface="HelloArchitect"/>
              </a:rPr>
              <a:t>Take Home Folders</a:t>
            </a:r>
            <a:r>
              <a:rPr lang="en-US" sz="1200" dirty="0">
                <a:solidFill>
                  <a:srgbClr val="FFFFFF"/>
                </a:solidFill>
                <a:latin typeface="HelloArchitect"/>
                <a:cs typeface="HelloArchitect"/>
              </a:rPr>
              <a:t> are sent to and from school each day. These carry work, assignments, forms, checks, notes etc… This and library books are your child’s ‘big kid’ responsibilities.</a:t>
            </a:r>
          </a:p>
          <a:p>
            <a:r>
              <a:rPr lang="en-US" sz="1200" dirty="0">
                <a:solidFill>
                  <a:srgbClr val="FFFFFF"/>
                </a:solidFill>
                <a:latin typeface="HelloArchitect"/>
                <a:cs typeface="HelloArchitect"/>
              </a:rPr>
              <a:t> Being a kindergarten teacher means email can not usually be checked during the school day. We can check our email either before or after school. If you have an urgent matter to discuss, please call the school. </a:t>
            </a:r>
            <a:endParaRPr lang="en-US" sz="1200" dirty="0">
              <a:solidFill>
                <a:srgbClr val="FFFFFF"/>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HelloArchitect"/>
              <a:cs typeface="HelloArchitect"/>
            </a:endParaRP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13</a:t>
            </a:fld>
            <a:endParaRPr lang="en-US"/>
          </a:p>
        </p:txBody>
      </p:sp>
    </p:spTree>
    <p:extLst>
      <p:ext uri="{BB962C8B-B14F-4D97-AF65-F5344CB8AC3E}">
        <p14:creationId xmlns:p14="http://schemas.microsoft.com/office/powerpoint/2010/main" val="3177687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HelloArchitect"/>
                <a:cs typeface="HelloArchitect"/>
              </a:rPr>
              <a:t>Priscilla</a:t>
            </a:r>
          </a:p>
          <a:p>
            <a:pPr marL="0" indent="0">
              <a:buNone/>
            </a:pPr>
            <a:r>
              <a:rPr lang="en-US" sz="1200" dirty="0">
                <a:latin typeface="HelloArchitect"/>
                <a:cs typeface="HelloArchitect"/>
              </a:rPr>
              <a:t>Homework:</a:t>
            </a:r>
          </a:p>
          <a:p>
            <a:pPr marL="0" indent="0">
              <a:buNone/>
            </a:pPr>
            <a:r>
              <a:rPr lang="en-US" sz="1200" dirty="0">
                <a:latin typeface="HelloArchitect"/>
                <a:cs typeface="HelloArchitect"/>
              </a:rPr>
              <a:t>School policy: no homework other than nightly reading. </a:t>
            </a:r>
          </a:p>
          <a:p>
            <a:pPr marL="0" indent="0">
              <a:buNone/>
            </a:pPr>
            <a:r>
              <a:rPr lang="en-US" sz="1200" dirty="0">
                <a:latin typeface="HelloArchitect"/>
                <a:cs typeface="HelloArchitect"/>
              </a:rPr>
              <a:t>     10 minute minimum each night.</a:t>
            </a:r>
          </a:p>
          <a:p>
            <a:pPr marL="0" indent="0">
              <a:buNone/>
            </a:pPr>
            <a:r>
              <a:rPr lang="en-US" sz="1200" dirty="0">
                <a:latin typeface="HelloArchitect"/>
                <a:cs typeface="HelloArchitect"/>
              </a:rPr>
              <a:t>     However, if your child needs extra help to master a skill they will be sent home with extra practice. </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14</a:t>
            </a:fld>
            <a:endParaRPr lang="en-US"/>
          </a:p>
        </p:txBody>
      </p:sp>
    </p:spTree>
    <p:extLst>
      <p:ext uri="{BB962C8B-B14F-4D97-AF65-F5344CB8AC3E}">
        <p14:creationId xmlns:p14="http://schemas.microsoft.com/office/powerpoint/2010/main" val="1680157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Priscilla:</a:t>
            </a:r>
          </a:p>
          <a:p>
            <a:r>
              <a:rPr lang="en-US" dirty="0"/>
              <a:t>Tell a little about smart tags and need to send it back each and every day. </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15</a:t>
            </a:fld>
            <a:endParaRPr lang="en-US"/>
          </a:p>
        </p:txBody>
      </p:sp>
    </p:spTree>
    <p:extLst>
      <p:ext uri="{BB962C8B-B14F-4D97-AF65-F5344CB8AC3E}">
        <p14:creationId xmlns:p14="http://schemas.microsoft.com/office/powerpoint/2010/main" val="17740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200000"/>
              </a:lnSpc>
            </a:pPr>
            <a:r>
              <a:rPr lang="en-US" sz="1200" dirty="0">
                <a:latin typeface="HelloArchitect"/>
                <a:cs typeface="HelloArchitect"/>
              </a:rPr>
              <a:t>Culpepper:</a:t>
            </a:r>
          </a:p>
          <a:p>
            <a:pPr marL="0" indent="0">
              <a:lnSpc>
                <a:spcPct val="200000"/>
              </a:lnSpc>
            </a:pPr>
            <a:r>
              <a:rPr lang="en-US" sz="1200" dirty="0">
                <a:latin typeface="HelloArchitect"/>
                <a:cs typeface="HelloArchitect"/>
              </a:rPr>
              <a:t>First week transportation form must be filled out tonight or handed in on muffin morning. </a:t>
            </a:r>
          </a:p>
          <a:p>
            <a:pPr marL="0" indent="0">
              <a:lnSpc>
                <a:spcPct val="200000"/>
              </a:lnSpc>
            </a:pPr>
            <a:r>
              <a:rPr lang="en-US" sz="1200" dirty="0">
                <a:latin typeface="HelloArchitect"/>
                <a:cs typeface="HelloArchitect"/>
              </a:rPr>
              <a:t>Changes to transportation PM bus only. Note inside child’s folder remind child to turn it in to teacher. Call office by 1:30. </a:t>
            </a:r>
          </a:p>
          <a:p>
            <a:pPr marL="0" indent="0">
              <a:lnSpc>
                <a:spcPct val="200000"/>
              </a:lnSpc>
            </a:pPr>
            <a:r>
              <a:rPr lang="en-US" sz="1200" dirty="0">
                <a:latin typeface="HelloArchitect"/>
                <a:cs typeface="HelloArchitect"/>
              </a:rPr>
              <a:t>Legally required to send them home the way listed as regular transportation if no note or phone call is received. </a:t>
            </a:r>
          </a:p>
          <a:p>
            <a:pPr marL="0" indent="0">
              <a:lnSpc>
                <a:spcPct val="200000"/>
              </a:lnSpc>
            </a:pPr>
            <a:r>
              <a:rPr lang="en-US" sz="1200" dirty="0">
                <a:latin typeface="HelloArchitect"/>
                <a:cs typeface="HelloArchitect"/>
              </a:rPr>
              <a:t>leave transportation tag on backpack.</a:t>
            </a:r>
          </a:p>
          <a:p>
            <a:pPr marL="0" indent="0">
              <a:lnSpc>
                <a:spcPct val="200000"/>
              </a:lnSpc>
            </a:pPr>
            <a:r>
              <a:rPr lang="en-US" sz="1200" dirty="0">
                <a:latin typeface="HelloArchitect"/>
                <a:cs typeface="HelloArchitect"/>
              </a:rPr>
              <a:t>Bus finder can be found on skyward family access:</a:t>
            </a:r>
          </a:p>
          <a:p>
            <a:pPr marL="0" indent="0">
              <a:lnSpc>
                <a:spcPct val="200000"/>
              </a:lnSpc>
            </a:pPr>
            <a:r>
              <a:rPr lang="en-US" sz="1200" dirty="0">
                <a:latin typeface="HelloArchitect"/>
                <a:cs typeface="HelloArchitect"/>
              </a:rPr>
              <a:t>If you have not already found out your child’s animal bus name please do so tonight and add this information to your child’s skyward account</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16</a:t>
            </a:fld>
            <a:endParaRPr lang="en-US"/>
          </a:p>
        </p:txBody>
      </p:sp>
    </p:spTree>
    <p:extLst>
      <p:ext uri="{BB962C8B-B14F-4D97-AF65-F5344CB8AC3E}">
        <p14:creationId xmlns:p14="http://schemas.microsoft.com/office/powerpoint/2010/main" val="3990864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Culpepper:</a:t>
            </a:r>
          </a:p>
          <a:p>
            <a:r>
              <a:rPr lang="en-US" dirty="0"/>
              <a:t>Philanthropy:</a:t>
            </a:r>
          </a:p>
          <a:p>
            <a:r>
              <a:rPr lang="en-US" sz="1200" dirty="0">
                <a:solidFill>
                  <a:srgbClr val="000000"/>
                </a:solidFill>
                <a:latin typeface="HelloDoodlePrint"/>
                <a:cs typeface="HelloDoodlePrint"/>
              </a:rPr>
              <a:t>The Community First Village is a 27 acre community that provides affordable sustainable housing and a supportive community for the disabled, chronically homeless in Central Texas. </a:t>
            </a:r>
          </a:p>
          <a:p>
            <a:r>
              <a:rPr lang="en-US" sz="1200" dirty="0">
                <a:solidFill>
                  <a:srgbClr val="000000"/>
                </a:solidFill>
                <a:latin typeface="HelloDoodlePrint"/>
                <a:cs typeface="HelloDoodlePrint"/>
              </a:rPr>
              <a:t>We hope to get the kids involved in giving because we know how much philanthropy benefits the giver as well as the receiver. </a:t>
            </a:r>
          </a:p>
          <a:p>
            <a:pPr algn="ctr"/>
            <a:r>
              <a:rPr lang="en-US" sz="1600" b="1" u="sng" dirty="0">
                <a:solidFill>
                  <a:srgbClr val="000000"/>
                </a:solidFill>
                <a:latin typeface="HelloHappy"/>
                <a:cs typeface="HelloHappy"/>
              </a:rPr>
              <a:t>Why teach philanthropy?</a:t>
            </a:r>
          </a:p>
          <a:p>
            <a:pPr algn="ctr"/>
            <a:r>
              <a:rPr lang="en-US" sz="1200" dirty="0">
                <a:solidFill>
                  <a:srgbClr val="000000"/>
                </a:solidFill>
                <a:latin typeface="HelloHappy"/>
                <a:cs typeface="HelloHappy"/>
              </a:rPr>
              <a:t>According to developmental psychologist Marilyn Mitchell: “Children who perform acts of kindness experience increased wellbeing. This, in turn, leads to better behavior, social skills and higher academic achievement. They learn about worlds beyond their own experience and develop a broader world-view. This is the beginning of developing empathy and tolerance for others. They learn, just by small acts of giving, how to become a change maker, what it means to be a good-citizen as well as learning from and teaching others how to collaborate and make a difference.”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HelloArchitect"/>
                <a:cs typeface="HelloArchitect"/>
              </a:rPr>
              <a:t>The whole school has joined with Community First,( a homeless housing center) to provide a great opportunity for kids to get involved in serving their community. This helped kids broaden</a:t>
            </a:r>
            <a:r>
              <a:rPr lang="en-US" sz="1200" baseline="0" dirty="0">
                <a:latin typeface="HelloArchitect"/>
                <a:cs typeface="HelloArchitect"/>
              </a:rPr>
              <a:t> their world view and learn about philanthropy. We worked in our philanthropy project with our math, science and social/ emotional curriculum.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HelloArchitect"/>
                <a:cs typeface="HelloArchitect"/>
              </a:rPr>
              <a:t>We helped Community First establish their chicken coop by raising funds, purchasing  </a:t>
            </a:r>
            <a:endParaRPr lang="en-US" sz="1200" dirty="0">
              <a:latin typeface="HelloArchitect"/>
              <a:cs typeface="HelloArchitect"/>
            </a:endParaRP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17</a:t>
            </a:fld>
            <a:endParaRPr lang="en-US"/>
          </a:p>
        </p:txBody>
      </p:sp>
    </p:spTree>
    <p:extLst>
      <p:ext uri="{BB962C8B-B14F-4D97-AF65-F5344CB8AC3E}">
        <p14:creationId xmlns:p14="http://schemas.microsoft.com/office/powerpoint/2010/main" val="2476709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Culpepper:</a:t>
            </a:r>
          </a:p>
          <a:p>
            <a:r>
              <a:rPr lang="en-US" dirty="0"/>
              <a:t>parental controls and safeguards…</a:t>
            </a:r>
          </a:p>
          <a:p>
            <a:r>
              <a:rPr lang="en-US" dirty="0"/>
              <a:t>I need to add stuff from carl hooker</a:t>
            </a:r>
            <a:r>
              <a:rPr lang="en-US" baseline="0" dirty="0"/>
              <a:t> here**************************</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18</a:t>
            </a:fld>
            <a:endParaRPr lang="en-US"/>
          </a:p>
        </p:txBody>
      </p:sp>
    </p:spTree>
    <p:extLst>
      <p:ext uri="{BB962C8B-B14F-4D97-AF65-F5344CB8AC3E}">
        <p14:creationId xmlns:p14="http://schemas.microsoft.com/office/powerpoint/2010/main" val="339561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Susan: </a:t>
            </a:r>
          </a:p>
          <a:p>
            <a:r>
              <a:rPr lang="en-US" dirty="0"/>
              <a:t>If you have any questions about what we have just covered </a:t>
            </a:r>
            <a:r>
              <a:rPr lang="en-US" baseline="0" dirty="0"/>
              <a:t> - general grade-level questions please ask. If you have specific questions you can ask those in a moment when we visit your child’s room. </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19</a:t>
            </a:fld>
            <a:endParaRPr lang="en-US"/>
          </a:p>
        </p:txBody>
      </p:sp>
    </p:spTree>
    <p:extLst>
      <p:ext uri="{BB962C8B-B14F-4D97-AF65-F5344CB8AC3E}">
        <p14:creationId xmlns:p14="http://schemas.microsoft.com/office/powerpoint/2010/main" val="1762296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HelloArchitect"/>
                <a:cs typeface="HelloArchitect"/>
              </a:rPr>
              <a:t>Susan: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HelloArchitect"/>
                <a:cs typeface="HelloArchitect"/>
              </a:rPr>
              <a:t>Muffin Morning: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HelloArchitect"/>
                <a:cs typeface="HelloArchitect"/>
              </a:rPr>
              <a:t>This is an </a:t>
            </a:r>
            <a:r>
              <a:rPr lang="en-US" u="sng" dirty="0">
                <a:latin typeface="HelloArchitect"/>
                <a:cs typeface="HelloArchitect"/>
              </a:rPr>
              <a:t>important</a:t>
            </a:r>
            <a:r>
              <a:rPr lang="en-US" dirty="0">
                <a:latin typeface="HelloArchitect"/>
                <a:cs typeface="HelloArchitect"/>
              </a:rPr>
              <a:t> time for your child to meet their teacher and get familiar with with some classmates and their classroom.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HelloArchitect"/>
                <a:cs typeface="HelloArchitect"/>
              </a:rPr>
              <a:t>It is a come and go event where kids will need to bring their school supplies (if they did not order them through the booster club fundraiser)</a:t>
            </a:r>
            <a:r>
              <a:rPr lang="en-US" baseline="0" dirty="0">
                <a:latin typeface="HelloArchitect"/>
                <a:cs typeface="HelloArchitect"/>
              </a:rPr>
              <a:t> </a:t>
            </a:r>
            <a:r>
              <a:rPr lang="en-US" dirty="0">
                <a:latin typeface="HelloArchitect"/>
                <a:cs typeface="HelloArchitect"/>
              </a:rPr>
              <a:t>and divide them up.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HelloArchitect"/>
                <a:cs typeface="HelloArchitect"/>
              </a:rPr>
              <a:t>If they ordered them through booster club</a:t>
            </a:r>
            <a:r>
              <a:rPr lang="en-US" baseline="0" dirty="0">
                <a:latin typeface="HelloArchitect"/>
                <a:cs typeface="HelloArchitect"/>
              </a:rPr>
              <a:t> – the packets will be already in the classroom.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HelloArchitect"/>
                <a:cs typeface="HelloArchitect"/>
              </a:rPr>
              <a:t>This helps them feel comfortable exploring the room.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HelloArchitect"/>
                <a:cs typeface="HelloArchitect"/>
              </a:rPr>
              <a:t>Muffin morning is the time to take a picture of your child with their kindergarten teacher. First day of school they are encouraged to be dropped off at the “hug zone”. </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2</a:t>
            </a:fld>
            <a:endParaRPr lang="en-US"/>
          </a:p>
        </p:txBody>
      </p:sp>
    </p:spTree>
    <p:extLst>
      <p:ext uri="{BB962C8B-B14F-4D97-AF65-F5344CB8AC3E}">
        <p14:creationId xmlns:p14="http://schemas.microsoft.com/office/powerpoint/2010/main" val="2144211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1105E4-9E70-4B8C-B294-1B0219D99967}" type="slidenum">
              <a:rPr lang="en-US" smtClean="0"/>
              <a:pPr/>
              <a:t>20</a:t>
            </a:fld>
            <a:endParaRPr lang="en-US"/>
          </a:p>
        </p:txBody>
      </p:sp>
    </p:spTree>
    <p:extLst>
      <p:ext uri="{BB962C8B-B14F-4D97-AF65-F5344CB8AC3E}">
        <p14:creationId xmlns:p14="http://schemas.microsoft.com/office/powerpoint/2010/main" val="148243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Susan</a:t>
            </a:r>
          </a:p>
          <a:p>
            <a:r>
              <a:rPr lang="en-US" dirty="0"/>
              <a:t>Kinder schedule:        </a:t>
            </a:r>
          </a:p>
        </p:txBody>
      </p:sp>
      <p:sp>
        <p:nvSpPr>
          <p:cNvPr id="4" name="Slide Number Placeholder 3"/>
          <p:cNvSpPr>
            <a:spLocks noGrp="1"/>
          </p:cNvSpPr>
          <p:nvPr>
            <p:ph type="sldNum" sz="quarter" idx="10"/>
          </p:nvPr>
        </p:nvSpPr>
        <p:spPr/>
        <p:txBody>
          <a:bodyPr/>
          <a:lstStyle/>
          <a:p>
            <a:fld id="{391105E4-9E70-4B8C-B294-1B0219D99967}" type="slidenum">
              <a:rPr lang="en-US" smtClean="0"/>
              <a:pPr/>
              <a:t>3</a:t>
            </a:fld>
            <a:endParaRPr lang="en-US"/>
          </a:p>
        </p:txBody>
      </p:sp>
    </p:spTree>
    <p:extLst>
      <p:ext uri="{BB962C8B-B14F-4D97-AF65-F5344CB8AC3E}">
        <p14:creationId xmlns:p14="http://schemas.microsoft.com/office/powerpoint/2010/main" val="1654363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Susan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a</a:t>
            </a:r>
            <a:r>
              <a:rPr lang="en-US" baseline="0" dirty="0"/>
              <a:t> flexible schedule and can change based on assemblies and special presentations and learning experiences that pop up, </a:t>
            </a:r>
            <a:r>
              <a:rPr lang="en-US" baseline="0" dirty="0" err="1"/>
              <a:t>etc</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4</a:t>
            </a:fld>
            <a:endParaRPr lang="en-US"/>
          </a:p>
        </p:txBody>
      </p:sp>
    </p:spTree>
    <p:extLst>
      <p:ext uri="{BB962C8B-B14F-4D97-AF65-F5344CB8AC3E}">
        <p14:creationId xmlns:p14="http://schemas.microsoft.com/office/powerpoint/2010/main" val="3513582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HelloArchitect"/>
                <a:cs typeface="HelloArchitect"/>
              </a:rPr>
              <a:t>Susan</a:t>
            </a:r>
          </a:p>
          <a:p>
            <a:r>
              <a:rPr lang="en-US" sz="1200" dirty="0">
                <a:latin typeface="HelloArchitect"/>
                <a:cs typeface="HelloArchitect"/>
              </a:rPr>
              <a:t>Specials:</a:t>
            </a:r>
          </a:p>
          <a:p>
            <a:r>
              <a:rPr lang="en-US" sz="1200" dirty="0">
                <a:latin typeface="HelloArchitect"/>
                <a:cs typeface="HelloArchitect"/>
              </a:rPr>
              <a:t>Art, Music and P.E. are on a 3 day rotation schedule. </a:t>
            </a:r>
          </a:p>
          <a:p>
            <a:r>
              <a:rPr lang="en-US" sz="1200" dirty="0">
                <a:latin typeface="HelloArchitect"/>
                <a:cs typeface="HelloArchitect"/>
              </a:rPr>
              <a:t>You will find your child’s specials schedule on your teacher’s webpage. </a:t>
            </a:r>
          </a:p>
          <a:p>
            <a:r>
              <a:rPr lang="en-US" sz="1200" dirty="0">
                <a:latin typeface="HelloArchitect"/>
                <a:cs typeface="HelloArchitect"/>
              </a:rPr>
              <a:t>They will list their A day, B day and C day specials assignment.</a:t>
            </a:r>
          </a:p>
          <a:p>
            <a:r>
              <a:rPr lang="en-US" sz="1200" dirty="0">
                <a:latin typeface="HelloArchitect"/>
                <a:cs typeface="HelloArchitect"/>
              </a:rPr>
              <a:t>The Forest Trail home page has a calendar that lists each school day is an A day, B day or C day. </a:t>
            </a:r>
          </a:p>
          <a:p>
            <a:r>
              <a:rPr lang="en-US" sz="1200" dirty="0">
                <a:latin typeface="HelloArchitect"/>
                <a:cs typeface="HelloArchitect"/>
              </a:rPr>
              <a:t>The P.E. and Music teacher require students to wear tennis shoes. </a:t>
            </a:r>
          </a:p>
          <a:p>
            <a:r>
              <a:rPr lang="en-US" sz="1200" dirty="0">
                <a:latin typeface="HelloArchitect"/>
                <a:cs typeface="HelloArchitect"/>
              </a:rPr>
              <a:t>Tennis shoes are the </a:t>
            </a:r>
            <a:r>
              <a:rPr lang="en-US" sz="1200" u="sng" dirty="0">
                <a:latin typeface="HelloArchitect"/>
                <a:cs typeface="HelloArchitect"/>
              </a:rPr>
              <a:t>preferred</a:t>
            </a:r>
            <a:r>
              <a:rPr lang="en-US" sz="1200" dirty="0">
                <a:latin typeface="HelloArchitect"/>
                <a:cs typeface="HelloArchitect"/>
              </a:rPr>
              <a:t> footwear for school. Historically</a:t>
            </a:r>
            <a:r>
              <a:rPr lang="en-US" sz="1200" baseline="0" dirty="0">
                <a:latin typeface="HelloArchitect"/>
                <a:cs typeface="HelloArchitect"/>
              </a:rPr>
              <a:t> - if kids don</a:t>
            </a:r>
            <a:r>
              <a:rPr lang="fr-FR" sz="1200" baseline="0" dirty="0">
                <a:latin typeface="HelloArchitect"/>
                <a:cs typeface="HelloArchitect"/>
              </a:rPr>
              <a:t>’</a:t>
            </a:r>
            <a:r>
              <a:rPr lang="en-US" sz="1200" baseline="0" dirty="0">
                <a:latin typeface="HelloArchitect"/>
                <a:cs typeface="HelloArchitect"/>
              </a:rPr>
              <a:t>t have on sneakers – they may miss PE activities. </a:t>
            </a:r>
            <a:endParaRPr lang="en-US" sz="1200" dirty="0">
              <a:latin typeface="HelloArchitect"/>
              <a:cs typeface="HelloArchitect"/>
            </a:endParaRP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5</a:t>
            </a:fld>
            <a:endParaRPr lang="en-US"/>
          </a:p>
        </p:txBody>
      </p:sp>
    </p:spTree>
    <p:extLst>
      <p:ext uri="{BB962C8B-B14F-4D97-AF65-F5344CB8AC3E}">
        <p14:creationId xmlns:p14="http://schemas.microsoft.com/office/powerpoint/2010/main" val="2100887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HelloArchitect"/>
                <a:cs typeface="HelloArchitect"/>
              </a:rPr>
              <a:t>Susan:</a:t>
            </a:r>
          </a:p>
          <a:p>
            <a:r>
              <a:rPr lang="en-US" dirty="0">
                <a:latin typeface="HelloArchitect"/>
                <a:cs typeface="HelloArchitect"/>
              </a:rPr>
              <a:t>1st day must haves:</a:t>
            </a:r>
          </a:p>
          <a:p>
            <a:r>
              <a:rPr lang="en-US" dirty="0">
                <a:latin typeface="HelloArchitect"/>
                <a:cs typeface="HelloArchitect"/>
              </a:rPr>
              <a:t>Backpack: a non-rolling, appropriately-sized</a:t>
            </a:r>
            <a:r>
              <a:rPr lang="en-US" baseline="0" dirty="0">
                <a:latin typeface="HelloArchitect"/>
                <a:cs typeface="HelloArchitect"/>
              </a:rPr>
              <a:t> and </a:t>
            </a:r>
            <a:endParaRPr lang="en-US" dirty="0">
              <a:latin typeface="HelloArchitect"/>
              <a:cs typeface="HelloArchitect"/>
            </a:endParaRPr>
          </a:p>
          <a:p>
            <a:r>
              <a:rPr lang="en-US" dirty="0">
                <a:latin typeface="HelloArchitect"/>
                <a:cs typeface="HelloArchitect"/>
              </a:rPr>
              <a:t>     able to hold –  (</a:t>
            </a:r>
            <a:r>
              <a:rPr lang="en-US" dirty="0" err="1">
                <a:latin typeface="HelloArchitect"/>
                <a:cs typeface="HelloArchitect"/>
              </a:rPr>
              <a:t>Ormand</a:t>
            </a:r>
            <a:r>
              <a:rPr lang="en-US" dirty="0">
                <a:latin typeface="HelloArchitect"/>
                <a:cs typeface="HelloArchitect"/>
              </a:rPr>
              <a:t> will hold up a good backpack</a:t>
            </a:r>
            <a:r>
              <a:rPr lang="en-US" baseline="0" dirty="0">
                <a:latin typeface="HelloArchitect"/>
                <a:cs typeface="HelloArchitect"/>
              </a:rPr>
              <a:t> example)</a:t>
            </a:r>
            <a:endParaRPr lang="en-US" dirty="0">
              <a:latin typeface="HelloArchitect"/>
              <a:cs typeface="HelloArchitect"/>
            </a:endParaRPr>
          </a:p>
          <a:p>
            <a:r>
              <a:rPr lang="en-US" dirty="0">
                <a:latin typeface="HelloArchitect"/>
                <a:cs typeface="HelloArchitect"/>
              </a:rPr>
              <a:t>                It needs to be able to hold</a:t>
            </a:r>
            <a:r>
              <a:rPr lang="mr-IN" dirty="0">
                <a:latin typeface="HelloArchitect"/>
                <a:cs typeface="HelloArchitect"/>
              </a:rPr>
              <a:t>…</a:t>
            </a:r>
            <a:r>
              <a:rPr lang="en-US" dirty="0">
                <a:latin typeface="HelloArchitect"/>
                <a:cs typeface="HelloArchitect"/>
              </a:rPr>
              <a:t>a binder, library books, jacket, lunchbox, water bottle, and snack, etc... </a:t>
            </a:r>
          </a:p>
          <a:p>
            <a:r>
              <a:rPr lang="en-US" dirty="0">
                <a:latin typeface="HelloArchitect"/>
                <a:cs typeface="HelloArchitect"/>
              </a:rPr>
              <a:t>Water bottle: labeled with name, non spill,</a:t>
            </a:r>
            <a:r>
              <a:rPr lang="en-US" baseline="0" dirty="0">
                <a:latin typeface="HelloArchitect"/>
                <a:cs typeface="HelloArchitect"/>
              </a:rPr>
              <a:t> can send it empty can kids can fill it up at school. </a:t>
            </a:r>
            <a:r>
              <a:rPr lang="en-US" dirty="0">
                <a:latin typeface="HelloArchitect"/>
                <a:cs typeface="HelloArchitect"/>
              </a:rPr>
              <a:t>(show good size). </a:t>
            </a:r>
            <a:r>
              <a:rPr lang="en-US" baseline="0" dirty="0">
                <a:latin typeface="HelloArchitect"/>
                <a:cs typeface="HelloArchitect"/>
              </a:rPr>
              <a:t> (</a:t>
            </a:r>
            <a:r>
              <a:rPr lang="en-US" baseline="0" dirty="0" err="1">
                <a:latin typeface="HelloArchitect"/>
                <a:cs typeface="HelloArchitect"/>
              </a:rPr>
              <a:t>Ormand</a:t>
            </a:r>
            <a:r>
              <a:rPr lang="en-US" baseline="0" dirty="0">
                <a:latin typeface="HelloArchitect"/>
                <a:cs typeface="HelloArchitect"/>
              </a:rPr>
              <a:t> will hold up a good water bottle example)</a:t>
            </a:r>
            <a:endParaRPr lang="en-US" dirty="0">
              <a:latin typeface="HelloArchitect"/>
              <a:cs typeface="HelloArchitect"/>
            </a:endParaRPr>
          </a:p>
          <a:p>
            <a:r>
              <a:rPr lang="en-US" dirty="0">
                <a:latin typeface="HelloArchitect"/>
                <a:cs typeface="HelloArchitect"/>
              </a:rPr>
              <a:t>Lunch or lunch money in their account if buying lunches</a:t>
            </a:r>
            <a:r>
              <a:rPr lang="en-US" baseline="0" dirty="0">
                <a:latin typeface="HelloArchitect"/>
                <a:cs typeface="HelloArchitect"/>
              </a:rPr>
              <a:t>, p</a:t>
            </a:r>
            <a:r>
              <a:rPr lang="en-US" dirty="0">
                <a:latin typeface="HelloArchitect"/>
                <a:cs typeface="HelloArchitect"/>
              </a:rPr>
              <a:t>lease put in money in their account before</a:t>
            </a:r>
            <a:r>
              <a:rPr lang="en-US" baseline="0" dirty="0">
                <a:latin typeface="HelloArchitect"/>
                <a:cs typeface="HelloArchitect"/>
              </a:rPr>
              <a:t> the first day</a:t>
            </a:r>
            <a:r>
              <a:rPr lang="en-US" dirty="0">
                <a:latin typeface="HelloArchitect"/>
                <a:cs typeface="HelloArchitect"/>
              </a:rPr>
              <a:t> or online.</a:t>
            </a:r>
          </a:p>
          <a:p>
            <a:r>
              <a:rPr lang="en-US" dirty="0">
                <a:latin typeface="HelloArchitect"/>
                <a:cs typeface="HelloArchitect"/>
              </a:rPr>
              <a:t>Snack – healthy. More about snacks to come…  </a:t>
            </a:r>
          </a:p>
          <a:p>
            <a:r>
              <a:rPr lang="en-US" dirty="0">
                <a:latin typeface="HelloArchitect"/>
                <a:cs typeface="HelloArchitect"/>
              </a:rPr>
              <a:t>Full set of extra clothes in gallon zip lock bag labeled with name.  </a:t>
            </a:r>
          </a:p>
          <a:p>
            <a:r>
              <a:rPr lang="en-US" dirty="0">
                <a:latin typeface="HelloArchitect"/>
                <a:cs typeface="HelloArchitect"/>
              </a:rPr>
              <a:t>Send in kid-friendly headphones labeled with name  and sent in sometime during the </a:t>
            </a:r>
            <a:r>
              <a:rPr lang="en-US" b="1" i="1" u="sng" dirty="0">
                <a:latin typeface="HelloArchitect"/>
                <a:cs typeface="HelloArchitect"/>
              </a:rPr>
              <a:t>first week</a:t>
            </a:r>
            <a:r>
              <a:rPr lang="en-US" dirty="0">
                <a:latin typeface="HelloArchitect"/>
                <a:cs typeface="HelloArchitect"/>
              </a:rPr>
              <a:t>. More about headphones.</a:t>
            </a:r>
          </a:p>
          <a:p>
            <a:r>
              <a:rPr lang="en-US" dirty="0">
                <a:latin typeface="HelloArchitect"/>
                <a:cs typeface="HelloArchitect"/>
              </a:rPr>
              <a:t>What NOT to have:</a:t>
            </a:r>
          </a:p>
          <a:p>
            <a:r>
              <a:rPr lang="en-US" dirty="0">
                <a:latin typeface="HelloArchitect"/>
                <a:cs typeface="HelloArchitect"/>
              </a:rPr>
              <a:t>toys, devices, trinkets, any distracting items. </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6</a:t>
            </a:fld>
            <a:endParaRPr lang="en-US"/>
          </a:p>
        </p:txBody>
      </p:sp>
    </p:spTree>
    <p:extLst>
      <p:ext uri="{BB962C8B-B14F-4D97-AF65-F5344CB8AC3E}">
        <p14:creationId xmlns:p14="http://schemas.microsoft.com/office/powerpoint/2010/main" val="3243617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Susan</a:t>
            </a:r>
          </a:p>
          <a:p>
            <a:r>
              <a:rPr lang="en-US" dirty="0"/>
              <a:t>Headphones:</a:t>
            </a:r>
          </a:p>
          <a:p>
            <a:r>
              <a:rPr lang="en-US" sz="1200" dirty="0">
                <a:solidFill>
                  <a:schemeClr val="bg1"/>
                </a:solidFill>
                <a:latin typeface="HelloDeanna"/>
                <a:cs typeface="HelloDeanna"/>
              </a:rPr>
              <a:t>Kindergarteners use these headphones</a:t>
            </a:r>
            <a:r>
              <a:rPr lang="en-US" sz="1200" baseline="0" dirty="0">
                <a:solidFill>
                  <a:schemeClr val="bg1"/>
                </a:solidFill>
                <a:latin typeface="HelloDeanna"/>
                <a:cs typeface="HelloDeanna"/>
              </a:rPr>
              <a:t> very often</a:t>
            </a:r>
            <a:r>
              <a:rPr lang="en-US" sz="1200" dirty="0">
                <a:solidFill>
                  <a:schemeClr val="bg1"/>
                </a:solidFill>
                <a:latin typeface="HelloDeanna"/>
                <a:cs typeface="HelloDeanna"/>
              </a:rPr>
              <a:t>. They might require replacement headphones during the year,</a:t>
            </a:r>
            <a:r>
              <a:rPr lang="en-US" sz="1200" baseline="0" dirty="0">
                <a:solidFill>
                  <a:schemeClr val="bg1"/>
                </a:solidFill>
                <a:latin typeface="HelloDeanna"/>
                <a:cs typeface="HelloDeanna"/>
              </a:rPr>
              <a:t> however, we recommended parents purchase this type last year and they held up very well. Out of five kinder classrooms </a:t>
            </a:r>
            <a:r>
              <a:rPr lang="mr-IN" sz="1200" baseline="0" dirty="0">
                <a:solidFill>
                  <a:schemeClr val="bg1"/>
                </a:solidFill>
                <a:latin typeface="HelloDeanna"/>
                <a:cs typeface="HelloDeanna"/>
              </a:rPr>
              <a:t>–</a:t>
            </a:r>
            <a:r>
              <a:rPr lang="en-US" sz="1200" baseline="0" dirty="0">
                <a:solidFill>
                  <a:schemeClr val="bg1"/>
                </a:solidFill>
                <a:latin typeface="HelloDeanna"/>
                <a:cs typeface="HelloDeanna"/>
              </a:rPr>
              <a:t> only 3 pairs broke. </a:t>
            </a:r>
            <a:endParaRPr lang="en-US" sz="1200" dirty="0">
              <a:solidFill>
                <a:schemeClr val="bg1"/>
              </a:solidFill>
              <a:latin typeface="HelloDeanna"/>
              <a:cs typeface="HelloDeanna"/>
            </a:endParaRPr>
          </a:p>
          <a:p>
            <a:r>
              <a:rPr lang="en-US" sz="1200" dirty="0">
                <a:solidFill>
                  <a:schemeClr val="bg1"/>
                </a:solidFill>
                <a:latin typeface="HelloDeanna"/>
                <a:cs typeface="HelloDeanna"/>
              </a:rPr>
              <a:t>These are the headphones that our Ed. Techs. recommend. They</a:t>
            </a:r>
            <a:r>
              <a:rPr lang="en-US" sz="1200" baseline="0" dirty="0">
                <a:solidFill>
                  <a:schemeClr val="bg1"/>
                </a:solidFill>
                <a:latin typeface="HelloDeanna"/>
                <a:cs typeface="HelloDeanna"/>
              </a:rPr>
              <a:t> are durable for their price and include a microphone which helps to cut out background noise while kids are recording. We recommend getting these from </a:t>
            </a:r>
            <a:r>
              <a:rPr lang="en-US" sz="1200" baseline="0" dirty="0" err="1">
                <a:solidFill>
                  <a:schemeClr val="bg1"/>
                </a:solidFill>
                <a:latin typeface="HelloDeanna"/>
                <a:cs typeface="HelloDeanna"/>
              </a:rPr>
              <a:t>Walmart.com</a:t>
            </a:r>
            <a:r>
              <a:rPr lang="en-US" sz="1200" baseline="0" dirty="0">
                <a:solidFill>
                  <a:schemeClr val="bg1"/>
                </a:solidFill>
                <a:latin typeface="HelloDeanna"/>
                <a:cs typeface="HelloDeanna"/>
              </a:rPr>
              <a:t>. They are $8.48. click on the image to get a direct link for purchasing.  </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7</a:t>
            </a:fld>
            <a:endParaRPr lang="en-US"/>
          </a:p>
        </p:txBody>
      </p:sp>
    </p:spTree>
    <p:extLst>
      <p:ext uri="{BB962C8B-B14F-4D97-AF65-F5344CB8AC3E}">
        <p14:creationId xmlns:p14="http://schemas.microsoft.com/office/powerpoint/2010/main" val="1385960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r>
              <a:rPr lang="en-US" baseline="0" dirty="0"/>
              <a:t> Linder:</a:t>
            </a:r>
            <a:endParaRPr lang="en-US" dirty="0"/>
          </a:p>
          <a:p>
            <a:r>
              <a:rPr lang="en-US" dirty="0"/>
              <a:t>Academics:</a:t>
            </a:r>
          </a:p>
          <a:p>
            <a:r>
              <a:rPr lang="en-US" sz="1200" dirty="0">
                <a:latin typeface="HelloArchitect"/>
                <a:cs typeface="HelloArchitect"/>
              </a:rPr>
              <a:t>Link on webpage to Texas</a:t>
            </a:r>
            <a:r>
              <a:rPr lang="en-US" sz="1200" baseline="0" dirty="0">
                <a:latin typeface="HelloArchitect"/>
                <a:cs typeface="HelloArchitect"/>
              </a:rPr>
              <a:t> Essential Knowledge and Skills.</a:t>
            </a:r>
          </a:p>
          <a:p>
            <a:r>
              <a:rPr lang="en-US" sz="1200" dirty="0">
                <a:latin typeface="HelloArchitect"/>
                <a:cs typeface="HelloArchitect"/>
              </a:rPr>
              <a:t>Language Arts curriculum: Reading Street</a:t>
            </a:r>
            <a:br>
              <a:rPr lang="en-US" sz="1200" dirty="0">
                <a:latin typeface="HelloArchitect"/>
                <a:cs typeface="HelloArchitect"/>
              </a:rPr>
            </a:br>
            <a:r>
              <a:rPr lang="en-US" sz="1200" dirty="0">
                <a:latin typeface="HelloArchitect"/>
                <a:cs typeface="HelloArchitect"/>
              </a:rPr>
              <a:t>Handwriting:</a:t>
            </a:r>
            <a:r>
              <a:rPr lang="en-US" sz="1200" baseline="0" dirty="0">
                <a:latin typeface="HelloArchitect"/>
                <a:cs typeface="HelloArchitect"/>
              </a:rPr>
              <a:t> handwriting without tears</a:t>
            </a:r>
            <a:endParaRPr lang="en-US" sz="1200" dirty="0">
              <a:latin typeface="HelloArchitect"/>
              <a:cs typeface="HelloArchitect"/>
            </a:endParaRPr>
          </a:p>
          <a:p>
            <a:r>
              <a:rPr lang="en-US" sz="1200" dirty="0">
                <a:latin typeface="HelloArchitect"/>
                <a:cs typeface="HelloArchitect"/>
              </a:rPr>
              <a:t>Writing curriculum: </a:t>
            </a:r>
            <a:r>
              <a:rPr lang="en-US" sz="1050" dirty="0">
                <a:latin typeface="HelloArchitect"/>
                <a:cs typeface="HelloArchitect"/>
              </a:rPr>
              <a:t>Lucy Calkins Writer’s Workshop</a:t>
            </a:r>
            <a:br>
              <a:rPr lang="en-US" sz="1050" dirty="0">
                <a:latin typeface="HelloArchitect"/>
                <a:cs typeface="HelloArchitect"/>
              </a:rPr>
            </a:br>
            <a:r>
              <a:rPr lang="en-US" sz="1200" dirty="0">
                <a:latin typeface="HelloArchitect"/>
                <a:cs typeface="HelloArchitect"/>
              </a:rPr>
              <a:t>Social Studies curriculum: Studies Weekly </a:t>
            </a:r>
            <a:br>
              <a:rPr lang="en-US" sz="1200" dirty="0">
                <a:latin typeface="HelloArchitect"/>
                <a:cs typeface="HelloArchitect"/>
              </a:rPr>
            </a:br>
            <a:r>
              <a:rPr lang="en-US" sz="1200" dirty="0">
                <a:latin typeface="HelloArchitect"/>
                <a:cs typeface="HelloArchitect"/>
              </a:rPr>
              <a:t>S.E.L. curriculum: Social Thinking/T.I.F.Y.</a:t>
            </a:r>
            <a:br>
              <a:rPr lang="en-US" sz="1200" dirty="0">
                <a:latin typeface="HelloArchitect"/>
                <a:cs typeface="HelloArchitect"/>
              </a:rPr>
            </a:br>
            <a:r>
              <a:rPr lang="en-US" sz="1200" dirty="0">
                <a:latin typeface="HelloArchitect"/>
                <a:cs typeface="HelloArchitect"/>
              </a:rPr>
              <a:t>Science curriculum: FOSS </a:t>
            </a:r>
            <a:br>
              <a:rPr lang="en-US" sz="1200" dirty="0">
                <a:latin typeface="HelloArchitect"/>
                <a:cs typeface="HelloArchitect"/>
              </a:rPr>
            </a:br>
            <a:r>
              <a:rPr lang="en-US" sz="1200" dirty="0">
                <a:latin typeface="HelloArchitect"/>
                <a:cs typeface="HelloArchitect"/>
              </a:rPr>
              <a:t>Math curriculum: Envisions</a:t>
            </a:r>
            <a:br>
              <a:rPr lang="en-US" sz="1200" dirty="0">
                <a:latin typeface="HelloArchitect"/>
                <a:cs typeface="HelloArchitect"/>
              </a:rPr>
            </a:br>
            <a:r>
              <a:rPr lang="en-US" sz="1200" dirty="0">
                <a:latin typeface="HelloArchitect"/>
                <a:cs typeface="HelloArchitect"/>
              </a:rPr>
              <a:t>Phonics Curriculum: </a:t>
            </a:r>
            <a:r>
              <a:rPr lang="en-US" sz="1200" dirty="0" err="1">
                <a:latin typeface="HelloArchitect"/>
                <a:cs typeface="HelloArchitect"/>
              </a:rPr>
              <a:t>FUNdations</a:t>
            </a:r>
            <a:r>
              <a:rPr lang="en-US" sz="1200" dirty="0">
                <a:latin typeface="HelloArchitect"/>
                <a:cs typeface="HelloArchitect"/>
              </a:rPr>
              <a:t> / </a:t>
            </a:r>
            <a:r>
              <a:rPr lang="en-US" sz="1050" dirty="0" err="1">
                <a:latin typeface="HelloArchitect"/>
                <a:cs typeface="HelloArchitect"/>
              </a:rPr>
              <a:t>Fountas</a:t>
            </a:r>
            <a:r>
              <a:rPr lang="en-US" sz="1050" dirty="0">
                <a:latin typeface="HelloArchitect"/>
                <a:cs typeface="HelloArchitect"/>
              </a:rPr>
              <a:t> and </a:t>
            </a:r>
            <a:r>
              <a:rPr lang="en-US" sz="1050" dirty="0" err="1">
                <a:latin typeface="HelloArchitect"/>
                <a:cs typeface="HelloArchitect"/>
              </a:rPr>
              <a:t>Pinnell</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8</a:t>
            </a:fld>
            <a:endParaRPr lang="en-US"/>
          </a:p>
        </p:txBody>
      </p:sp>
    </p:spTree>
    <p:extLst>
      <p:ext uri="{BB962C8B-B14F-4D97-AF65-F5344CB8AC3E}">
        <p14:creationId xmlns:p14="http://schemas.microsoft.com/office/powerpoint/2010/main" val="867590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 Purdy:</a:t>
            </a:r>
          </a:p>
          <a:p>
            <a:r>
              <a:rPr lang="en-US" dirty="0"/>
              <a:t>Volunteering:</a:t>
            </a:r>
          </a:p>
          <a:p>
            <a:pPr>
              <a:buNone/>
            </a:pPr>
            <a:r>
              <a:rPr lang="en-US" sz="1200" dirty="0">
                <a:latin typeface="HelloArchitect"/>
                <a:cs typeface="HelloArchitect"/>
              </a:rPr>
              <a:t>There are many opportunities to get involved with your child’s class and school.</a:t>
            </a:r>
          </a:p>
          <a:p>
            <a:pPr>
              <a:buFont typeface="Arial" pitchFamily="34" charset="0"/>
              <a:buNone/>
            </a:pPr>
            <a:r>
              <a:rPr lang="en-US" sz="1200" dirty="0">
                <a:latin typeface="HelloArchitect"/>
                <a:cs typeface="HelloArchitect"/>
              </a:rPr>
              <a:t>More specific instructions will be  given in your child’s room later. </a:t>
            </a:r>
          </a:p>
          <a:p>
            <a:pPr>
              <a:buFont typeface="Arial" pitchFamily="34" charset="0"/>
              <a:buNone/>
            </a:pPr>
            <a:endParaRPr lang="en-US" sz="1200" dirty="0">
              <a:latin typeface="HelloArchitect"/>
              <a:cs typeface="HelloArchitect"/>
            </a:endParaRPr>
          </a:p>
          <a:p>
            <a:pPr>
              <a:buNone/>
            </a:pPr>
            <a:r>
              <a:rPr lang="en-US" sz="1200" dirty="0">
                <a:latin typeface="HelloArchitect"/>
                <a:cs typeface="HelloArchitect"/>
              </a:rPr>
              <a:t>As a grade level we all participate in weekly in class art time called “Creation Station”. This is held on Fridays at 11:15.</a:t>
            </a:r>
          </a:p>
          <a:p>
            <a:pPr>
              <a:buFont typeface="Arial" pitchFamily="34" charset="0"/>
              <a:buNone/>
            </a:pPr>
            <a:endParaRPr lang="en-US" sz="1200" dirty="0">
              <a:latin typeface="HelloArchitect"/>
              <a:cs typeface="HelloArchitect"/>
            </a:endParaRPr>
          </a:p>
          <a:p>
            <a:pPr>
              <a:buNone/>
            </a:pPr>
            <a:r>
              <a:rPr lang="en-US" sz="1200" dirty="0">
                <a:latin typeface="HelloArchitect"/>
                <a:cs typeface="HelloArchitect"/>
              </a:rPr>
              <a:t>HOW TO volunteer – you’ll receive directions receive in classroom.</a:t>
            </a:r>
          </a:p>
          <a:p>
            <a:pPr>
              <a:buFont typeface="Arial" pitchFamily="34" charset="0"/>
              <a:buNone/>
            </a:pPr>
            <a:endParaRPr lang="en-US" sz="1200" dirty="0">
              <a:latin typeface="HelloArchitect"/>
              <a:cs typeface="HelloArchitect"/>
            </a:endParaRPr>
          </a:p>
          <a:p>
            <a:pPr>
              <a:buFont typeface="Arial" pitchFamily="34" charset="0"/>
              <a:buNone/>
            </a:pPr>
            <a:r>
              <a:rPr lang="en-US" sz="1200" dirty="0">
                <a:latin typeface="HelloArchitect"/>
                <a:cs typeface="HelloArchitect"/>
              </a:rPr>
              <a:t>If your child has separation issues and becomes distressed please wait till later in the year to volunteer.</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9</a:t>
            </a:fld>
            <a:endParaRPr lang="en-US"/>
          </a:p>
        </p:txBody>
      </p:sp>
    </p:spTree>
    <p:extLst>
      <p:ext uri="{BB962C8B-B14F-4D97-AF65-F5344CB8AC3E}">
        <p14:creationId xmlns:p14="http://schemas.microsoft.com/office/powerpoint/2010/main" val="4140264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hade val="85000"/>
          </a:srgb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00" y="-152400"/>
            <a:ext cx="10398265" cy="7155306"/>
          </a:xfrm>
          <a:prstGeom prst="rect">
            <a:avLst/>
          </a:prstGeom>
        </p:spPr>
      </p:pic>
      <p:sp>
        <p:nvSpPr>
          <p:cNvPr id="2" name="Title 1"/>
          <p:cNvSpPr>
            <a:spLocks noGrp="1"/>
          </p:cNvSpPr>
          <p:nvPr>
            <p:ph type="ctrTitle"/>
          </p:nvPr>
        </p:nvSpPr>
        <p:spPr>
          <a:xfrm>
            <a:off x="819600" y="957601"/>
            <a:ext cx="7772400" cy="860425"/>
          </a:xfrm>
        </p:spPr>
        <p:txBody>
          <a:bodyPr anchor="b" anchorCtr="0"/>
          <a:lstStyle>
            <a:lvl1pPr algn="l">
              <a:buFontTx/>
              <a:buNone/>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38200" y="1676400"/>
            <a:ext cx="7753800" cy="1752600"/>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bg1">
                    <a:lumMod val="95000"/>
                  </a:schemeClr>
                </a:solidFill>
              </a:defRPr>
            </a:lvl1pPr>
            <a:lvl2pPr>
              <a:defRPr sz="2800">
                <a:solidFill>
                  <a:schemeClr val="bg1">
                    <a:lumMod val="95000"/>
                  </a:schemeClr>
                </a:solidFill>
              </a:defRPr>
            </a:lvl2pPr>
            <a:lvl3pPr>
              <a:defRPr sz="2400">
                <a:solidFill>
                  <a:schemeClr val="bg1">
                    <a:lumMod val="95000"/>
                  </a:schemeClr>
                </a:solidFill>
              </a:defRPr>
            </a:lvl3pPr>
            <a:lvl4pPr>
              <a:defRPr sz="2000">
                <a:solidFill>
                  <a:schemeClr val="bg1">
                    <a:lumMod val="95000"/>
                  </a:schemeClr>
                </a:solidFill>
              </a:defRPr>
            </a:lvl4pPr>
            <a:lvl5pPr>
              <a:defRPr sz="2000">
                <a:solidFill>
                  <a:schemeClr val="bg1">
                    <a:lumMod val="95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0" y="457200"/>
            <a:ext cx="6858000" cy="639763"/>
          </a:xfrm>
        </p:spPr>
        <p:txBody>
          <a:bodyPr/>
          <a:lstStyle>
            <a:lvl1pPr>
              <a:defRPr sz="2800">
                <a:solidFill>
                  <a:schemeClr val="bg1">
                    <a:lumMod val="95000"/>
                  </a:schemeClr>
                </a:solidFill>
              </a:defRPr>
            </a:lvl1pPr>
          </a:lstStyle>
          <a:p>
            <a:r>
              <a:rPr lang="en-US"/>
              <a:t>Click to edit Master title style</a:t>
            </a:r>
            <a:endParaRPr lang="en-US" dirty="0"/>
          </a:p>
        </p:txBody>
      </p:sp>
      <p:sp>
        <p:nvSpPr>
          <p:cNvPr id="15" name="Text Placeholder 10"/>
          <p:cNvSpPr>
            <a:spLocks noGrp="1"/>
          </p:cNvSpPr>
          <p:nvPr>
            <p:ph type="body" sz="quarter" idx="13"/>
          </p:nvPr>
        </p:nvSpPr>
        <p:spPr>
          <a:xfrm>
            <a:off x="210600" y="974400"/>
            <a:ext cx="6876000" cy="457200"/>
          </a:xfrm>
        </p:spPr>
        <p:txBody>
          <a:bodyPr>
            <a:normAutofit/>
          </a:bodyPr>
          <a:lstStyle>
            <a:lvl1pPr>
              <a:buFontTx/>
              <a:buNone/>
              <a:defRPr sz="2000">
                <a:solidFill>
                  <a:schemeClr val="bg1">
                    <a:lumMod val="95000"/>
                  </a:schemeClr>
                </a:solidFill>
              </a:defRPr>
            </a:lvl1pPr>
          </a:lstStyle>
          <a:p>
            <a:pPr lvl="0"/>
            <a:r>
              <a:rPr lang="en-US"/>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57199"/>
            <a:ext cx="3962400" cy="338139"/>
          </a:xfrm>
        </p:spPr>
        <p:txBody>
          <a:bodyPr anchor="b"/>
          <a:lstStyle>
            <a:lvl1pPr algn="l">
              <a:defRPr sz="1800" b="1"/>
            </a:lvl1pPr>
          </a:lstStyle>
          <a:p>
            <a:r>
              <a:rPr lang="en-US"/>
              <a:t>Click to edit Master title style</a:t>
            </a:r>
            <a:endParaRPr lang="en-US" dirty="0"/>
          </a:p>
        </p:txBody>
      </p:sp>
      <p:sp>
        <p:nvSpPr>
          <p:cNvPr id="3" name="Picture Placeholder 2"/>
          <p:cNvSpPr>
            <a:spLocks noGrp="1"/>
          </p:cNvSpPr>
          <p:nvPr>
            <p:ph type="pic" idx="1"/>
          </p:nvPr>
        </p:nvSpPr>
        <p:spPr>
          <a:xfrm>
            <a:off x="1143000" y="304800"/>
            <a:ext cx="6934200" cy="4267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533400" y="762000"/>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81582BD6-FC20-4557-852B-8433F8572D3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03239"/>
            <a:ext cx="1219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03237"/>
            <a:ext cx="7162800" cy="6278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Clr>
                <a:schemeClr val="accent3">
                  <a:lumMod val="50000"/>
                </a:schemeClr>
              </a:buClr>
              <a:buFont typeface="Arial" pitchFamily="34" charset="0"/>
              <a:buChar char="•"/>
              <a:defRPr sz="2400" b="0"/>
            </a:lvl1pPr>
            <a:lvl2pPr marL="684213" indent="-227013">
              <a:lnSpc>
                <a:spcPts val="2600"/>
              </a:lnSpc>
              <a:buClr>
                <a:schemeClr val="accent3">
                  <a:lumMod val="50000"/>
                </a:schemeClr>
              </a:buClr>
              <a:defRPr sz="2000"/>
            </a:lvl2pPr>
            <a:lvl3pPr marL="1087438" indent="-173038">
              <a:lnSpc>
                <a:spcPts val="2600"/>
              </a:lnSpc>
              <a:buClr>
                <a:schemeClr val="accent3">
                  <a:lumMod val="50000"/>
                </a:schemeClr>
              </a:buClr>
              <a:defRPr sz="1800"/>
            </a:lvl3pPr>
            <a:lvl4pPr marL="1541463" indent="-169863">
              <a:lnSpc>
                <a:spcPts val="2600"/>
              </a:lnSpc>
              <a:buClr>
                <a:schemeClr val="accent3">
                  <a:lumMod val="50000"/>
                </a:schemeClr>
              </a:buClr>
              <a:defRPr sz="1600"/>
            </a:lvl4pPr>
            <a:lvl5pPr marL="2001838" indent="-173038">
              <a:lnSpc>
                <a:spcPts val="2600"/>
              </a:lnSpc>
              <a:buClr>
                <a:schemeClr val="accent3">
                  <a:lumMod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vl1pPr>
          </a:lstStyle>
          <a:p>
            <a:pPr lvl="0"/>
            <a:r>
              <a:rPr lang="en-US"/>
              <a:t>Click to edit Master text styles</a:t>
            </a:r>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152400" y="152400"/>
            <a:ext cx="8229600" cy="639763"/>
          </a:xfrm>
        </p:spPr>
        <p:txBody>
          <a:bodyPr/>
          <a:lstStyle>
            <a:lvl1pPr>
              <a:buClr>
                <a:schemeClr val="accent3">
                  <a:lumMod val="50000"/>
                </a:schemeClr>
              </a:buClr>
              <a:defRPr/>
            </a:lvl1p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81000" y="31302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7" name="Title 6"/>
          <p:cNvSpPr>
            <a:spLocks noGrp="1"/>
          </p:cNvSpPr>
          <p:nvPr>
            <p:ph type="title"/>
          </p:nvPr>
        </p:nvSpPr>
        <p:spPr>
          <a:xfrm>
            <a:off x="152400" y="152400"/>
            <a:ext cx="8229600" cy="639763"/>
          </a:xfrm>
        </p:spPr>
        <p:txBody>
          <a:bodyPr/>
          <a:lstStyle/>
          <a:p>
            <a:r>
              <a:rPr lang="en-US"/>
              <a:t>Click to edit Master title style</a:t>
            </a:r>
            <a:endParaRPr lang="en-US" dirty="0"/>
          </a:p>
        </p:txBody>
      </p:sp>
      <p:sp>
        <p:nvSpPr>
          <p:cNvPr id="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
        <p:nvSpPr>
          <p:cNvPr id="12" name="Text Placeholder 8"/>
          <p:cNvSpPr>
            <a:spLocks noGrp="1"/>
          </p:cNvSpPr>
          <p:nvPr>
            <p:ph type="body" sz="quarter" idx="16"/>
          </p:nvPr>
        </p:nvSpPr>
        <p:spPr>
          <a:xfrm>
            <a:off x="381000" y="17118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14" name="Text Placeholder 8"/>
          <p:cNvSpPr>
            <a:spLocks noGrp="1"/>
          </p:cNvSpPr>
          <p:nvPr>
            <p:ph type="body" sz="quarter" idx="17"/>
          </p:nvPr>
        </p:nvSpPr>
        <p:spPr>
          <a:xfrm>
            <a:off x="381000" y="24210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15" name="Text Placeholder 8"/>
          <p:cNvSpPr>
            <a:spLocks noGrp="1"/>
          </p:cNvSpPr>
          <p:nvPr>
            <p:ph type="body" sz="quarter" idx="18"/>
          </p:nvPr>
        </p:nvSpPr>
        <p:spPr>
          <a:xfrm>
            <a:off x="381000" y="37692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16" name="Text Placeholder 8"/>
          <p:cNvSpPr>
            <a:spLocks noGrp="1"/>
          </p:cNvSpPr>
          <p:nvPr>
            <p:ph type="body" sz="quarter" idx="19"/>
          </p:nvPr>
        </p:nvSpPr>
        <p:spPr>
          <a:xfrm>
            <a:off x="381000" y="4478400"/>
            <a:ext cx="6629400" cy="838200"/>
          </a:xfrm>
        </p:spPr>
        <p:txBody>
          <a:bodyPr>
            <a:normAutofit/>
          </a:bodyPr>
          <a:lstStyle>
            <a:lvl1pPr marL="57150" indent="0">
              <a:buFontTx/>
              <a:buNone/>
              <a:defRPr sz="1800" baseline="0"/>
            </a:lvl1pPr>
          </a:lstStyle>
          <a:p>
            <a:pPr lvl="0"/>
            <a:r>
              <a:rPr lang="en-US"/>
              <a:t>Click to edit Master text styles</a:t>
            </a:r>
          </a:p>
        </p:txBody>
      </p:sp>
      <p:sp>
        <p:nvSpPr>
          <p:cNvPr id="17" name="Text Placeholder 8"/>
          <p:cNvSpPr>
            <a:spLocks noGrp="1"/>
          </p:cNvSpPr>
          <p:nvPr>
            <p:ph type="body" sz="quarter" idx="20"/>
          </p:nvPr>
        </p:nvSpPr>
        <p:spPr>
          <a:xfrm>
            <a:off x="381000" y="5257800"/>
            <a:ext cx="6629400" cy="838200"/>
          </a:xfrm>
        </p:spPr>
        <p:txBody>
          <a:bodyPr>
            <a:normAutofit/>
          </a:bodyPr>
          <a:lstStyle>
            <a:lvl1pPr marL="57150" indent="0">
              <a:buFontTx/>
              <a:buNone/>
              <a:defRPr sz="1800" baseline="0"/>
            </a:lvl1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5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4"/>
          </p:nvPr>
        </p:nvSpPr>
        <p:spPr>
          <a:xfrm>
            <a:off x="457200" y="6638075"/>
            <a:ext cx="2133600" cy="365125"/>
          </a:xfrm>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a:xfrm>
            <a:off x="152400" y="152400"/>
            <a:ext cx="8229600" cy="639763"/>
          </a:xfrm>
        </p:spPr>
        <p:txBody>
          <a:bodyPr/>
          <a:lstStyle/>
          <a:p>
            <a:r>
              <a:rPr lang="en-US"/>
              <a:t>Click to edit Master title style</a:t>
            </a:r>
          </a:p>
        </p:txBody>
      </p:sp>
      <p:sp>
        <p:nvSpPr>
          <p:cNvPr id="13"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4478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nvPr>
        </p:nvSpPr>
        <p:spPr>
          <a:xfrm>
            <a:off x="2971800" y="14478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2"/>
          <p:cNvSpPr>
            <a:spLocks noGrp="1"/>
          </p:cNvSpPr>
          <p:nvPr>
            <p:ph sz="half" idx="14"/>
          </p:nvPr>
        </p:nvSpPr>
        <p:spPr>
          <a:xfrm>
            <a:off x="457200" y="3048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15"/>
          </p:nvPr>
        </p:nvSpPr>
        <p:spPr>
          <a:xfrm>
            <a:off x="2971800" y="3048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Title 10"/>
          <p:cNvSpPr>
            <a:spLocks noGrp="1"/>
          </p:cNvSpPr>
          <p:nvPr>
            <p:ph type="title"/>
          </p:nvPr>
        </p:nvSpPr>
        <p:spPr>
          <a:xfrm>
            <a:off x="152400" y="152400"/>
            <a:ext cx="8229600" cy="639763"/>
          </a:xfrm>
        </p:spPr>
        <p:txBody>
          <a:bodyPr/>
          <a:lstStyle/>
          <a:p>
            <a:r>
              <a:rPr lang="en-US"/>
              <a:t>Click to edit Master title style</a:t>
            </a:r>
          </a:p>
        </p:txBody>
      </p:sp>
      <p:sp>
        <p:nvSpPr>
          <p:cNvPr id="12"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9" name="Title 18"/>
          <p:cNvSpPr>
            <a:spLocks noGrp="1"/>
          </p:cNvSpPr>
          <p:nvPr>
            <p:ph type="title"/>
          </p:nvPr>
        </p:nvSpPr>
        <p:spPr>
          <a:xfrm>
            <a:off x="152400" y="152400"/>
            <a:ext cx="8229600" cy="639763"/>
          </a:xfrm>
        </p:spPr>
        <p:txBody>
          <a:bodyPr/>
          <a:lstStyle/>
          <a:p>
            <a:r>
              <a:rPr lang="en-US"/>
              <a:t>Click to edit Master title style</a:t>
            </a:r>
          </a:p>
        </p:txBody>
      </p:sp>
      <p:sp>
        <p:nvSpPr>
          <p:cNvPr id="20"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4478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200" y="1752601"/>
            <a:ext cx="4040188" cy="4068763"/>
          </a:xfrm>
        </p:spPr>
        <p:txBody>
          <a:bodyPr/>
          <a:lstStyle>
            <a:lvl1pPr>
              <a:lnSpc>
                <a:spcPct val="100000"/>
              </a:lnSpc>
              <a:buClr>
                <a:schemeClr val="bg1">
                  <a:lumMod val="95000"/>
                </a:schemeClr>
              </a:buClr>
              <a:defRPr sz="2000"/>
            </a:lvl1pPr>
            <a:lvl2pPr>
              <a:lnSpc>
                <a:spcPct val="100000"/>
              </a:lnSpc>
              <a:buClr>
                <a:schemeClr val="bg1">
                  <a:lumMod val="95000"/>
                </a:schemeClr>
              </a:buClr>
              <a:defRPr sz="2000"/>
            </a:lvl2pPr>
            <a:lvl3pPr>
              <a:lnSpc>
                <a:spcPct val="100000"/>
              </a:lnSpc>
              <a:buClr>
                <a:schemeClr val="bg1">
                  <a:lumMod val="95000"/>
                </a:schemeClr>
              </a:buClr>
              <a:defRPr sz="1800"/>
            </a:lvl3pPr>
            <a:lvl4pPr>
              <a:lnSpc>
                <a:spcPct val="100000"/>
              </a:lnSpc>
              <a:buClr>
                <a:schemeClr val="bg1">
                  <a:lumMod val="95000"/>
                </a:schemeClr>
              </a:buClr>
              <a:defRPr sz="1600"/>
            </a:lvl4pPr>
            <a:lvl5pPr>
              <a:lnSpc>
                <a:spcPct val="100000"/>
              </a:lnSpc>
              <a:buClr>
                <a:schemeClr val="bg1">
                  <a:lumMod val="95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491039" y="1752601"/>
            <a:ext cx="4041775" cy="4068763"/>
          </a:xfrm>
        </p:spPr>
        <p:txBody>
          <a:bodyPr/>
          <a:lstStyle>
            <a:lvl1pPr>
              <a:buClr>
                <a:schemeClr val="bg1">
                  <a:lumMod val="95000"/>
                </a:schemeClr>
              </a:buClr>
              <a:defRPr sz="2000"/>
            </a:lvl1pPr>
            <a:lvl2pPr>
              <a:buClr>
                <a:schemeClr val="bg1">
                  <a:lumMod val="95000"/>
                </a:schemeClr>
              </a:buClr>
              <a:defRPr sz="2000"/>
            </a:lvl2pPr>
            <a:lvl3pPr>
              <a:buClr>
                <a:schemeClr val="bg1">
                  <a:lumMod val="95000"/>
                </a:schemeClr>
              </a:buClr>
              <a:defRPr sz="1800"/>
            </a:lvl3pPr>
            <a:lvl4pPr>
              <a:buClr>
                <a:schemeClr val="bg1">
                  <a:lumMod val="95000"/>
                </a:schemeClr>
              </a:buClr>
              <a:defRPr sz="1600"/>
            </a:lvl4pPr>
            <a:lvl5pPr>
              <a:buClr>
                <a:schemeClr val="bg1">
                  <a:lumMod val="95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4494212" y="1447802"/>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152400" y="152400"/>
            <a:ext cx="8229600" cy="639763"/>
          </a:xfrm>
        </p:spPr>
        <p:txBody>
          <a:bodyPr/>
          <a:lstStyle/>
          <a:p>
            <a:r>
              <a:rPr lang="en-US"/>
              <a:t>Click to edit Master title style</a:t>
            </a:r>
          </a:p>
        </p:txBody>
      </p:sp>
      <p:sp>
        <p:nvSpPr>
          <p:cNvPr id="1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3" name="Title 12"/>
          <p:cNvSpPr>
            <a:spLocks noGrp="1"/>
          </p:cNvSpPr>
          <p:nvPr>
            <p:ph type="title"/>
          </p:nvPr>
        </p:nvSpPr>
        <p:spPr>
          <a:xfrm>
            <a:off x="1219200" y="457200"/>
            <a:ext cx="8229600" cy="639763"/>
          </a:xfrm>
        </p:spPr>
        <p:txBody>
          <a:bodyPr/>
          <a:lstStyle/>
          <a:p>
            <a:r>
              <a:rPr lang="en-US"/>
              <a:t>Click to edit Master title style</a:t>
            </a:r>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229600" cy="6397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45200" y="808364"/>
            <a:ext cx="8229600" cy="50593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8" name="TextBox 7"/>
          <p:cNvSpPr txBox="1"/>
          <p:nvPr/>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64" r:id="rId12"/>
    <p:sldLayoutId id="2147483657" r:id="rId13"/>
    <p:sldLayoutId id="2147483658" r:id="rId14"/>
    <p:sldLayoutId id="2147483659" r:id="rId15"/>
  </p:sldLayoutIdLst>
  <p:hf sldNum="0" hdr="0" ftr="0" dt="0"/>
  <p:txStyles>
    <p:titleStyle>
      <a:lvl1pPr algn="l" defTabSz="914400" rtl="0" eaLnBrk="1" latinLnBrk="0" hangingPunct="1">
        <a:spcBef>
          <a:spcPct val="0"/>
        </a:spcBef>
        <a:buClr>
          <a:schemeClr val="bg1">
            <a:lumMod val="95000"/>
          </a:schemeClr>
        </a:buClr>
        <a:buFont typeface="Arial" pitchFamily="34" charset="0"/>
        <a:buChar char="•"/>
        <a:defRPr sz="3600" b="1" kern="1200" baseline="0">
          <a:solidFill>
            <a:schemeClr val="bg1"/>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bg1">
            <a:lumMod val="95000"/>
          </a:schemeClr>
        </a:buClr>
        <a:buSzPct val="70000"/>
        <a:buFont typeface="Arial" pitchFamily="34" charset="0"/>
        <a:buChar char="•"/>
        <a:defRPr sz="3200" kern="1200">
          <a:solidFill>
            <a:schemeClr val="bg1"/>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bg1">
            <a:lumMod val="95000"/>
          </a:schemeClr>
        </a:buClr>
        <a:buSzPct val="70000"/>
        <a:buFont typeface="Arial" pitchFamily="34" charset="0"/>
        <a:buChar char="•"/>
        <a:defRPr sz="2800" kern="1200">
          <a:solidFill>
            <a:schemeClr val="bg1"/>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400" kern="1200">
          <a:solidFill>
            <a:schemeClr val="bg1"/>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5.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microsoft.com/office/2007/relationships/hdphoto" Target="../media/hdphoto16.wdp"/><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microsoft.com/office/2007/relationships/hdphoto" Target="../media/hdphoto18.wdp"/><Relationship Id="rId5" Type="http://schemas.openxmlformats.org/officeDocument/2006/relationships/image" Target="../media/image38.png"/><Relationship Id="rId4" Type="http://schemas.microsoft.com/office/2007/relationships/hdphoto" Target="../media/hdphoto17.wdp"/></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12" Type="http://schemas.microsoft.com/office/2007/relationships/hdphoto" Target="../media/hdphoto7.wdp"/><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microsoft.com/office/2007/relationships/hdphoto" Target="../media/hdphoto2.wdp"/><Relationship Id="rId11" Type="http://schemas.microsoft.com/office/2007/relationships/hdphoto" Target="../media/hdphoto6.wdp"/><Relationship Id="rId5" Type="http://schemas.openxmlformats.org/officeDocument/2006/relationships/image" Target="../media/image8.png"/><Relationship Id="rId10" Type="http://schemas.microsoft.com/office/2007/relationships/hdphoto" Target="../media/hdphoto5.wdp"/><Relationship Id="rId4" Type="http://schemas.microsoft.com/office/2007/relationships/hdphoto" Target="../media/hdphoto1.wdp"/><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14.wdp"/><Relationship Id="rId3" Type="http://schemas.openxmlformats.org/officeDocument/2006/relationships/image" Target="../media/image12.png"/><Relationship Id="rId7" Type="http://schemas.openxmlformats.org/officeDocument/2006/relationships/image" Target="../media/image15.png"/><Relationship Id="rId12" Type="http://schemas.microsoft.com/office/2007/relationships/hdphoto" Target="../media/hdphoto13.wdp"/><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9.wdp"/><Relationship Id="rId11" Type="http://schemas.microsoft.com/office/2007/relationships/hdphoto" Target="../media/hdphoto12.wdp"/><Relationship Id="rId5" Type="http://schemas.openxmlformats.org/officeDocument/2006/relationships/image" Target="../media/image14.png"/><Relationship Id="rId10" Type="http://schemas.microsoft.com/office/2007/relationships/hdphoto" Target="../media/hdphoto11.wdp"/><Relationship Id="rId4" Type="http://schemas.openxmlformats.org/officeDocument/2006/relationships/image" Target="../media/image13.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1.emf"/><Relationship Id="rId5" Type="http://schemas.openxmlformats.org/officeDocument/2006/relationships/hyperlink" Target="https://www.walmart.com/ip/Cyber-Acoustics-AC-201-Stereo-Headset-w-Dual-Plugs-Boom-Mic/10264008?wmlspartner=wlpa&amp;selectedSellerId=0&amp;adid=22222222227000009484&amp;wl0=&amp;wl1=g&amp;wl2=c&amp;wl3=57795449049&amp;wl4=pla-57000680705&amp;wl5=9028310&amp;wl6=&amp;wl7=&amp;wl8=&amp;wl9=pla&amp;w" TargetMode="Externa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8796" y="685800"/>
            <a:ext cx="7772400" cy="3886200"/>
          </a:xfrm>
        </p:spPr>
        <p:txBody>
          <a:bodyPr/>
          <a:lstStyle/>
          <a:p>
            <a:pPr algn="ctr"/>
            <a:r>
              <a:rPr lang="en-US" sz="4400" dirty="0">
                <a:latin typeface="KG Cold Coffee"/>
                <a:cs typeface="KG Cold Coffee"/>
              </a:rPr>
              <a:t>Welcome to</a:t>
            </a:r>
            <a:br>
              <a:rPr lang="en-US" sz="4400" dirty="0">
                <a:latin typeface="KG Cold Coffee"/>
                <a:cs typeface="KG Cold Coffee"/>
              </a:rPr>
            </a:br>
            <a:br>
              <a:rPr lang="en-US" sz="1600" dirty="0">
                <a:latin typeface="KG Cold Coffee"/>
                <a:cs typeface="KG Cold Coffee"/>
              </a:rPr>
            </a:br>
            <a:r>
              <a:rPr lang="en-US" sz="5000" dirty="0">
                <a:latin typeface="KG Cold Coffee"/>
                <a:cs typeface="KG Cold Coffee"/>
              </a:rPr>
              <a:t>Back to School Night</a:t>
            </a:r>
            <a:br>
              <a:rPr lang="en-US" sz="4400" dirty="0">
                <a:latin typeface="KG Cold Coffee"/>
                <a:cs typeface="KG Cold Coffee"/>
              </a:rPr>
            </a:br>
            <a:br>
              <a:rPr lang="en-US" sz="900" dirty="0">
                <a:latin typeface="KG Cold Coffee"/>
                <a:cs typeface="KG Cold Coffee"/>
              </a:rPr>
            </a:br>
            <a:r>
              <a:rPr lang="en-US" sz="2400" dirty="0">
                <a:latin typeface="HelloChalkTalk Medium" charset="0"/>
                <a:ea typeface="HelloChalkTalk Medium" charset="0"/>
                <a:cs typeface="HelloChalkTalk Medium" charset="0"/>
              </a:rPr>
              <a:t>Kindergarten </a:t>
            </a:r>
            <a:br>
              <a:rPr lang="en-US" sz="2400" dirty="0">
                <a:latin typeface="HelloChalkTalk Medium" charset="0"/>
                <a:ea typeface="HelloChalkTalk Medium" charset="0"/>
                <a:cs typeface="HelloChalkTalk Medium" charset="0"/>
              </a:rPr>
            </a:br>
            <a:r>
              <a:rPr lang="en-US" sz="2400" dirty="0">
                <a:latin typeface="HelloChalkTalk Medium" charset="0"/>
                <a:ea typeface="HelloChalkTalk Medium" charset="0"/>
                <a:cs typeface="HelloChalkTalk Medium" charset="0"/>
              </a:rPr>
              <a:t>2018-2019</a:t>
            </a:r>
            <a:br>
              <a:rPr lang="en-US" sz="2400" dirty="0">
                <a:latin typeface="HelloChalkTalk Medium" charset="0"/>
                <a:ea typeface="HelloChalkTalk Medium" charset="0"/>
                <a:cs typeface="HelloChalkTalk Medium" charset="0"/>
              </a:rPr>
            </a:br>
            <a:r>
              <a:rPr lang="en-US" sz="2800" dirty="0">
                <a:latin typeface="HelloChalkTalk Medium" charset="0"/>
                <a:ea typeface="HelloChalkTalk Medium" charset="0"/>
                <a:cs typeface="HelloChalkTalk Medium" charset="0"/>
              </a:rPr>
              <a:t>Mrs. Chen, Mrs. Linder</a:t>
            </a:r>
            <a:r>
              <a:rPr lang="en-US" sz="2400" dirty="0">
                <a:latin typeface="HelloChalkTalk Medium" charset="0"/>
                <a:ea typeface="HelloChalkTalk Medium" charset="0"/>
                <a:cs typeface="HelloChalkTalk Medium" charset="0"/>
              </a:rPr>
              <a:t>, Mrs. Martinez</a:t>
            </a:r>
            <a:br>
              <a:rPr lang="en-US" sz="2400" dirty="0">
                <a:latin typeface="HelloChalkTalk Medium" charset="0"/>
                <a:ea typeface="HelloChalkTalk Medium" charset="0"/>
                <a:cs typeface="HelloChalkTalk Medium" charset="0"/>
              </a:rPr>
            </a:br>
            <a:r>
              <a:rPr lang="en-US" sz="2400" dirty="0">
                <a:latin typeface="HelloChalkTalk Medium" charset="0"/>
                <a:ea typeface="HelloChalkTalk Medium" charset="0"/>
                <a:cs typeface="HelloChalkTalk Medium" charset="0"/>
              </a:rPr>
              <a:t> Ms. Ormand &amp; Ms. Patterson, Mrs. Purdy </a:t>
            </a:r>
          </a:p>
        </p:txBody>
      </p:sp>
      <p:sp>
        <p:nvSpPr>
          <p:cNvPr id="5" name="TextBox 4"/>
          <p:cNvSpPr txBox="1"/>
          <p:nvPr/>
        </p:nvSpPr>
        <p:spPr>
          <a:xfrm>
            <a:off x="8422640" y="4927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9" name="TextBox 8"/>
          <p:cNvSpPr txBox="1"/>
          <p:nvPr/>
        </p:nvSpPr>
        <p:spPr>
          <a:xfrm>
            <a:off x="6601415" y="1587563"/>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pic>
        <p:nvPicPr>
          <p:cNvPr id="6" name="Picture 5"/>
          <p:cNvPicPr>
            <a:picLocks noChangeAspect="1"/>
          </p:cNvPicPr>
          <p:nvPr/>
        </p:nvPicPr>
        <p:blipFill>
          <a:blip r:embed="rId3"/>
          <a:stretch>
            <a:fillRect/>
          </a:stretch>
        </p:blipFill>
        <p:spPr>
          <a:xfrm>
            <a:off x="9663" y="2764910"/>
            <a:ext cx="1895337" cy="4258190"/>
          </a:xfrm>
          <a:prstGeom prst="rect">
            <a:avLst/>
          </a:prstGeom>
        </p:spPr>
      </p:pic>
      <p:pic>
        <p:nvPicPr>
          <p:cNvPr id="10" name="Picture 9"/>
          <p:cNvPicPr>
            <a:picLocks noChangeAspect="1"/>
          </p:cNvPicPr>
          <p:nvPr/>
        </p:nvPicPr>
        <p:blipFill>
          <a:blip r:embed="rId4"/>
          <a:stretch>
            <a:fillRect/>
          </a:stretch>
        </p:blipFill>
        <p:spPr>
          <a:xfrm>
            <a:off x="7405998" y="2971800"/>
            <a:ext cx="1905000" cy="3987800"/>
          </a:xfrm>
          <a:prstGeom prst="rect">
            <a:avLst/>
          </a:prstGeom>
        </p:spPr>
      </p:pic>
      <p:sp>
        <p:nvSpPr>
          <p:cNvPr id="3" name="TextBox 2"/>
          <p:cNvSpPr txBox="1"/>
          <p:nvPr/>
        </p:nvSpPr>
        <p:spPr>
          <a:xfrm>
            <a:off x="2085561" y="5473763"/>
            <a:ext cx="5139876" cy="914400"/>
          </a:xfrm>
          <a:prstGeom prst="rect">
            <a:avLst/>
          </a:prstGeom>
        </p:spPr>
        <p:txBody>
          <a:bodyPr vert="horz" wrap="none" lIns="91440" tIns="45720" rIns="91440" bIns="45720" rtlCol="0" anchor="ctr">
            <a:normAutofit/>
          </a:bodyPr>
          <a:lstStyle/>
          <a:p>
            <a:pPr algn="ctr">
              <a:spcBef>
                <a:spcPct val="0"/>
              </a:spcBef>
            </a:pPr>
            <a:r>
              <a:rPr lang="en-US" sz="2400" dirty="0">
                <a:latin typeface="HelloChalkTalk Medium" charset="0"/>
                <a:ea typeface="HelloChalkTalk Medium" charset="0"/>
                <a:cs typeface="HelloChalkTalk Medium" charset="0"/>
              </a:rPr>
              <a:t>This whole presentation </a:t>
            </a:r>
          </a:p>
          <a:p>
            <a:pPr algn="ctr">
              <a:spcBef>
                <a:spcPct val="0"/>
              </a:spcBef>
            </a:pPr>
            <a:r>
              <a:rPr lang="en-US" sz="2400" dirty="0">
                <a:latin typeface="HelloChalkTalk Medium" charset="0"/>
                <a:ea typeface="HelloChalkTalk Medium" charset="0"/>
                <a:cs typeface="HelloChalkTalk Medium" charset="0"/>
              </a:rPr>
              <a:t>is on our kinder home page. </a:t>
            </a: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22640" y="4927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9" name="TextBox 8"/>
          <p:cNvSpPr txBox="1"/>
          <p:nvPr/>
        </p:nvSpPr>
        <p:spPr>
          <a:xfrm>
            <a:off x="6601415" y="1587563"/>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pic>
        <p:nvPicPr>
          <p:cNvPr id="16" name="Picture 15"/>
          <p:cNvPicPr>
            <a:picLocks noChangeAspect="1"/>
          </p:cNvPicPr>
          <p:nvPr/>
        </p:nvPicPr>
        <p:blipFill>
          <a:blip r:embed="rId3"/>
          <a:stretch>
            <a:fillRect/>
          </a:stretch>
        </p:blipFill>
        <p:spPr>
          <a:xfrm>
            <a:off x="7086600" y="3492719"/>
            <a:ext cx="1905000" cy="3340100"/>
          </a:xfrm>
          <a:prstGeom prst="rect">
            <a:avLst/>
          </a:prstGeom>
        </p:spPr>
      </p:pic>
      <p:sp>
        <p:nvSpPr>
          <p:cNvPr id="27" name="Title 6"/>
          <p:cNvSpPr txBox="1">
            <a:spLocks/>
          </p:cNvSpPr>
          <p:nvPr/>
        </p:nvSpPr>
        <p:spPr>
          <a:xfrm>
            <a:off x="152400" y="838200"/>
            <a:ext cx="8839200" cy="639763"/>
          </a:xfrm>
          <a:prstGeom prst="rect">
            <a:avLst/>
          </a:prstGeom>
        </p:spPr>
        <p:txBody>
          <a:bodyPr vert="horz" lIns="91440" tIns="45720" rIns="91440" bIns="45720" rtlCol="0" anchor="b" anchorCtr="0">
            <a:noAutofit/>
          </a:bodyPr>
          <a:lstStyle>
            <a:lvl1pPr algn="l" defTabSz="914400" rtl="0" eaLnBrk="1" latinLnBrk="0" hangingPunct="1">
              <a:spcBef>
                <a:spcPct val="0"/>
              </a:spcBef>
              <a:buClr>
                <a:schemeClr val="bg1">
                  <a:lumMod val="95000"/>
                </a:schemeClr>
              </a:buClr>
              <a:buFontTx/>
              <a:buNone/>
              <a:defRPr sz="3600" b="1" kern="1200" baseline="0">
                <a:solidFill>
                  <a:schemeClr val="bg1"/>
                </a:solidFill>
                <a:latin typeface="+mj-lt"/>
                <a:ea typeface="+mj-ea"/>
                <a:cs typeface="Segoe UI" pitchFamily="34" charset="0"/>
              </a:defRPr>
            </a:lvl1pPr>
          </a:lstStyle>
          <a:p>
            <a:pPr algn="ctr"/>
            <a:r>
              <a:rPr lang="en-US" sz="4800" dirty="0">
                <a:latin typeface="KG Cold Coffee"/>
                <a:cs typeface="KG Cold Coffee"/>
              </a:rPr>
              <a:t>Lunch…</a:t>
            </a:r>
          </a:p>
        </p:txBody>
      </p:sp>
      <p:sp>
        <p:nvSpPr>
          <p:cNvPr id="4" name="Rectangle 3"/>
          <p:cNvSpPr/>
          <p:nvPr/>
        </p:nvSpPr>
        <p:spPr>
          <a:xfrm>
            <a:off x="1371600" y="1371600"/>
            <a:ext cx="6477000" cy="2923877"/>
          </a:xfrm>
          <a:prstGeom prst="rect">
            <a:avLst/>
          </a:prstGeom>
        </p:spPr>
        <p:txBody>
          <a:bodyPr wrap="square">
            <a:spAutoFit/>
          </a:bodyPr>
          <a:lstStyle/>
          <a:p>
            <a:r>
              <a:rPr lang="en-US" sz="2400" dirty="0">
                <a:solidFill>
                  <a:srgbClr val="FFFFFF"/>
                </a:solidFill>
                <a:latin typeface="HelloArchitect"/>
                <a:cs typeface="HelloArchitect"/>
              </a:rPr>
              <a:t>No reheated items</a:t>
            </a:r>
            <a:r>
              <a:rPr lang="en-US" sz="2200" dirty="0">
                <a:solidFill>
                  <a:srgbClr val="FFFFFF"/>
                </a:solidFill>
                <a:latin typeface="HelloArchitect"/>
                <a:cs typeface="HelloArchitect"/>
              </a:rPr>
              <a:t>, no microwaving.</a:t>
            </a:r>
          </a:p>
          <a:p>
            <a:endParaRPr lang="en-US" sz="800" dirty="0">
              <a:solidFill>
                <a:srgbClr val="FFFFFF"/>
              </a:solidFill>
              <a:latin typeface="HelloArchitect"/>
              <a:cs typeface="HelloArchitect"/>
            </a:endParaRPr>
          </a:p>
          <a:p>
            <a:r>
              <a:rPr lang="en-US" sz="2400" dirty="0">
                <a:solidFill>
                  <a:srgbClr val="FFFFFF"/>
                </a:solidFill>
                <a:latin typeface="HelloArchitect"/>
                <a:cs typeface="HelloArchitect"/>
              </a:rPr>
              <a:t>Easily-opened products. </a:t>
            </a:r>
          </a:p>
          <a:p>
            <a:endParaRPr lang="en-US" sz="800" dirty="0">
              <a:solidFill>
                <a:srgbClr val="FFFFFF"/>
              </a:solidFill>
              <a:latin typeface="HelloArchitect"/>
              <a:cs typeface="HelloArchitect"/>
            </a:endParaRPr>
          </a:p>
          <a:p>
            <a:r>
              <a:rPr lang="en-US" sz="2400" dirty="0">
                <a:solidFill>
                  <a:srgbClr val="FFFFFF"/>
                </a:solidFill>
                <a:latin typeface="HelloArchitect"/>
                <a:cs typeface="HelloArchitect"/>
              </a:rPr>
              <a:t>Healthy lunches please</a:t>
            </a:r>
            <a:r>
              <a:rPr lang="en-US" sz="2200" dirty="0">
                <a:solidFill>
                  <a:srgbClr val="FFFFFF"/>
                </a:solidFill>
                <a:latin typeface="HelloArchitect"/>
                <a:cs typeface="HelloArchitect"/>
              </a:rPr>
              <a:t>. </a:t>
            </a:r>
          </a:p>
          <a:p>
            <a:endParaRPr lang="en-US" sz="800" dirty="0">
              <a:solidFill>
                <a:srgbClr val="FFFFFF"/>
              </a:solidFill>
              <a:latin typeface="HelloArchitect"/>
              <a:cs typeface="HelloArchitect"/>
            </a:endParaRPr>
          </a:p>
          <a:p>
            <a:r>
              <a:rPr lang="en-US" sz="2400" dirty="0">
                <a:solidFill>
                  <a:srgbClr val="FFFFFF"/>
                </a:solidFill>
                <a:latin typeface="HelloArchitect"/>
                <a:cs typeface="HelloArchitect"/>
              </a:rPr>
              <a:t>No glass</a:t>
            </a:r>
            <a:r>
              <a:rPr lang="en-US" sz="2200" dirty="0">
                <a:solidFill>
                  <a:srgbClr val="FFFFFF"/>
                </a:solidFill>
                <a:latin typeface="HelloArchitect"/>
                <a:cs typeface="HelloArchitect"/>
              </a:rPr>
              <a:t>.</a:t>
            </a:r>
          </a:p>
          <a:p>
            <a:endParaRPr lang="en-US" sz="800" dirty="0">
              <a:solidFill>
                <a:srgbClr val="FFFFFF"/>
              </a:solidFill>
              <a:latin typeface="HelloArchitect"/>
              <a:cs typeface="HelloArchitect"/>
            </a:endParaRPr>
          </a:p>
          <a:p>
            <a:r>
              <a:rPr lang="en-US" sz="2400" dirty="0">
                <a:solidFill>
                  <a:srgbClr val="FFFFFF"/>
                </a:solidFill>
                <a:latin typeface="HelloArchitect"/>
                <a:cs typeface="HelloArchitect"/>
              </a:rPr>
              <a:t>Please NO lunch visitors for 2 weeks. </a:t>
            </a:r>
          </a:p>
          <a:p>
            <a:endParaRPr lang="en-US" sz="800" dirty="0">
              <a:solidFill>
                <a:srgbClr val="FFFFFF"/>
              </a:solidFill>
              <a:latin typeface="HelloArchitect"/>
              <a:cs typeface="HelloArchitect"/>
            </a:endParaRPr>
          </a:p>
          <a:p>
            <a:r>
              <a:rPr lang="en-US" sz="2400" dirty="0">
                <a:solidFill>
                  <a:srgbClr val="FFFFFF"/>
                </a:solidFill>
                <a:latin typeface="HelloArchitect"/>
                <a:cs typeface="HelloArchitect"/>
              </a:rPr>
              <a:t>Separate and label lunch and snack.</a:t>
            </a:r>
          </a:p>
        </p:txBody>
      </p:sp>
      <p:pic>
        <p:nvPicPr>
          <p:cNvPr id="28" name="Picture 27"/>
          <p:cNvPicPr>
            <a:picLocks noChangeAspect="1"/>
          </p:cNvPicPr>
          <p:nvPr/>
        </p:nvPicPr>
        <p:blipFill>
          <a:blip r:embed="rId4"/>
          <a:stretch>
            <a:fillRect/>
          </a:stretch>
        </p:blipFill>
        <p:spPr>
          <a:xfrm>
            <a:off x="990600" y="1447800"/>
            <a:ext cx="278181" cy="304800"/>
          </a:xfrm>
          <a:prstGeom prst="rect">
            <a:avLst/>
          </a:prstGeom>
        </p:spPr>
      </p:pic>
      <p:pic>
        <p:nvPicPr>
          <p:cNvPr id="29" name="Picture 28"/>
          <p:cNvPicPr>
            <a:picLocks noChangeAspect="1"/>
          </p:cNvPicPr>
          <p:nvPr/>
        </p:nvPicPr>
        <p:blipFill>
          <a:blip r:embed="rId4"/>
          <a:stretch>
            <a:fillRect/>
          </a:stretch>
        </p:blipFill>
        <p:spPr>
          <a:xfrm>
            <a:off x="990600" y="1950602"/>
            <a:ext cx="278181" cy="304800"/>
          </a:xfrm>
          <a:prstGeom prst="rect">
            <a:avLst/>
          </a:prstGeom>
        </p:spPr>
      </p:pic>
      <p:pic>
        <p:nvPicPr>
          <p:cNvPr id="30" name="Picture 29"/>
          <p:cNvPicPr>
            <a:picLocks noChangeAspect="1"/>
          </p:cNvPicPr>
          <p:nvPr/>
        </p:nvPicPr>
        <p:blipFill>
          <a:blip r:embed="rId4"/>
          <a:stretch>
            <a:fillRect/>
          </a:stretch>
        </p:blipFill>
        <p:spPr>
          <a:xfrm>
            <a:off x="990600" y="2423101"/>
            <a:ext cx="278181" cy="304800"/>
          </a:xfrm>
          <a:prstGeom prst="rect">
            <a:avLst/>
          </a:prstGeom>
        </p:spPr>
      </p:pic>
      <p:pic>
        <p:nvPicPr>
          <p:cNvPr id="31" name="Picture 30"/>
          <p:cNvPicPr>
            <a:picLocks noChangeAspect="1"/>
          </p:cNvPicPr>
          <p:nvPr/>
        </p:nvPicPr>
        <p:blipFill>
          <a:blip r:embed="rId4"/>
          <a:stretch>
            <a:fillRect/>
          </a:stretch>
        </p:blipFill>
        <p:spPr>
          <a:xfrm>
            <a:off x="990600" y="2895600"/>
            <a:ext cx="278181" cy="304800"/>
          </a:xfrm>
          <a:prstGeom prst="rect">
            <a:avLst/>
          </a:prstGeom>
        </p:spPr>
      </p:pic>
      <p:pic>
        <p:nvPicPr>
          <p:cNvPr id="32" name="Picture 31"/>
          <p:cNvPicPr>
            <a:picLocks noChangeAspect="1"/>
          </p:cNvPicPr>
          <p:nvPr/>
        </p:nvPicPr>
        <p:blipFill>
          <a:blip r:embed="rId4"/>
          <a:stretch>
            <a:fillRect/>
          </a:stretch>
        </p:blipFill>
        <p:spPr>
          <a:xfrm>
            <a:off x="990600" y="3413701"/>
            <a:ext cx="278181" cy="304800"/>
          </a:xfrm>
          <a:prstGeom prst="rect">
            <a:avLst/>
          </a:prstGeom>
        </p:spPr>
      </p:pic>
      <p:pic>
        <p:nvPicPr>
          <p:cNvPr id="33" name="Picture 32"/>
          <p:cNvPicPr>
            <a:picLocks noChangeAspect="1"/>
          </p:cNvPicPr>
          <p:nvPr/>
        </p:nvPicPr>
        <p:blipFill>
          <a:blip r:embed="rId4"/>
          <a:stretch>
            <a:fillRect/>
          </a:stretch>
        </p:blipFill>
        <p:spPr>
          <a:xfrm>
            <a:off x="1006278" y="3886200"/>
            <a:ext cx="278181" cy="304800"/>
          </a:xfrm>
          <a:prstGeom prst="rect">
            <a:avLst/>
          </a:prstGeom>
        </p:spPr>
      </p:pic>
      <p:pic>
        <p:nvPicPr>
          <p:cNvPr id="34" name="Picture 33"/>
          <p:cNvPicPr>
            <a:picLocks noChangeAspect="1"/>
          </p:cNvPicPr>
          <p:nvPr/>
        </p:nvPicPr>
        <p:blipFill>
          <a:blip r:embed="rId5"/>
          <a:stretch>
            <a:fillRect/>
          </a:stretch>
        </p:blipFill>
        <p:spPr>
          <a:xfrm rot="2116870">
            <a:off x="6218418" y="1449246"/>
            <a:ext cx="1423030" cy="1140271"/>
          </a:xfrm>
          <a:prstGeom prst="rect">
            <a:avLst/>
          </a:prstGeom>
        </p:spPr>
      </p:pic>
    </p:spTree>
    <p:extLst>
      <p:ext uri="{BB962C8B-B14F-4D97-AF65-F5344CB8AC3E}">
        <p14:creationId xmlns:p14="http://schemas.microsoft.com/office/powerpoint/2010/main" val="4015332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9"/>
          <p:cNvSpPr>
            <a:spLocks noGrp="1"/>
          </p:cNvSpPr>
          <p:nvPr>
            <p:ph type="body" sz="quarter" idx="13"/>
          </p:nvPr>
        </p:nvSpPr>
        <p:spPr>
          <a:xfrm>
            <a:off x="914400" y="1676400"/>
            <a:ext cx="7924800" cy="5181600"/>
          </a:xfrm>
        </p:spPr>
        <p:txBody>
          <a:bodyPr>
            <a:normAutofit/>
          </a:bodyPr>
          <a:lstStyle/>
          <a:p>
            <a:r>
              <a:rPr lang="en-US" sz="2800" dirty="0">
                <a:latin typeface="HelloArchitect"/>
                <a:cs typeface="HelloArchitect"/>
              </a:rPr>
              <a:t>Water ONLY for snack time. </a:t>
            </a:r>
          </a:p>
          <a:p>
            <a:pPr>
              <a:spcBef>
                <a:spcPct val="0"/>
              </a:spcBef>
            </a:pPr>
            <a:endParaRPr lang="en-US" sz="800" dirty="0">
              <a:latin typeface="HelloArchitect"/>
              <a:cs typeface="HelloArchitect"/>
            </a:endParaRPr>
          </a:p>
          <a:p>
            <a:pPr>
              <a:spcBef>
                <a:spcPct val="0"/>
              </a:spcBef>
            </a:pPr>
            <a:r>
              <a:rPr lang="en-US" sz="2800" dirty="0">
                <a:latin typeface="HelloArchitect"/>
                <a:cs typeface="HelloArchitect"/>
              </a:rPr>
              <a:t>Juices or sticky drinks are lunchroom only. </a:t>
            </a:r>
          </a:p>
          <a:p>
            <a:pPr marL="0" indent="0">
              <a:spcBef>
                <a:spcPct val="0"/>
              </a:spcBef>
              <a:buClrTx/>
              <a:buSzTx/>
            </a:pPr>
            <a:endParaRPr lang="en-US" sz="800" dirty="0">
              <a:latin typeface="HelloArchitect"/>
              <a:cs typeface="HelloArchitect"/>
            </a:endParaRPr>
          </a:p>
          <a:p>
            <a:pPr marL="0" indent="0">
              <a:spcBef>
                <a:spcPct val="0"/>
              </a:spcBef>
              <a:buClrTx/>
              <a:buSzTx/>
            </a:pPr>
            <a:r>
              <a:rPr lang="en-US" sz="2800" dirty="0">
                <a:latin typeface="HelloArchitect"/>
                <a:cs typeface="HelloArchitect"/>
              </a:rPr>
              <a:t>No sugary snacks. </a:t>
            </a:r>
          </a:p>
          <a:p>
            <a:pPr marL="0" indent="0">
              <a:spcBef>
                <a:spcPct val="0"/>
              </a:spcBef>
              <a:buClrTx/>
              <a:buSzTx/>
            </a:pPr>
            <a:endParaRPr lang="en-US" sz="800" dirty="0">
              <a:latin typeface="HelloArchitect"/>
              <a:cs typeface="HelloArchitect"/>
            </a:endParaRPr>
          </a:p>
          <a:p>
            <a:pPr marL="0" indent="0">
              <a:spcBef>
                <a:spcPct val="0"/>
              </a:spcBef>
              <a:buClrTx/>
              <a:buSzTx/>
            </a:pPr>
            <a:r>
              <a:rPr lang="en-US" sz="2800" dirty="0">
                <a:latin typeface="HelloArchitect"/>
                <a:cs typeface="HelloArchitect"/>
              </a:rPr>
              <a:t>No messy snacks that need spoons. </a:t>
            </a:r>
          </a:p>
          <a:p>
            <a:pPr marL="0" indent="0">
              <a:spcBef>
                <a:spcPct val="0"/>
              </a:spcBef>
              <a:buClrTx/>
              <a:buSzTx/>
            </a:pPr>
            <a:endParaRPr lang="en-US" sz="800" dirty="0">
              <a:latin typeface="HelloArchitect"/>
              <a:cs typeface="HelloArchitect"/>
            </a:endParaRPr>
          </a:p>
          <a:p>
            <a:pPr marL="0" indent="0">
              <a:spcBef>
                <a:spcPct val="0"/>
              </a:spcBef>
              <a:buClrTx/>
              <a:buSzTx/>
            </a:pPr>
            <a:r>
              <a:rPr lang="en-US" sz="2800" dirty="0">
                <a:latin typeface="HelloArchitect"/>
                <a:cs typeface="HelloArchitect"/>
              </a:rPr>
              <a:t>Staff/peers not allowed to provide snacks.</a:t>
            </a:r>
            <a:endParaRPr lang="en-US" sz="800" dirty="0">
              <a:latin typeface="HelloArchitect"/>
              <a:cs typeface="HelloArchitect"/>
            </a:endParaRPr>
          </a:p>
          <a:p>
            <a:pPr marL="0" indent="0">
              <a:spcBef>
                <a:spcPct val="0"/>
              </a:spcBef>
              <a:buClrTx/>
              <a:buSzTx/>
            </a:pPr>
            <a:endParaRPr lang="en-US" sz="800" dirty="0">
              <a:latin typeface="HelloArchitect"/>
              <a:cs typeface="HelloArchitect"/>
            </a:endParaRPr>
          </a:p>
          <a:p>
            <a:pPr marL="0" indent="0">
              <a:spcBef>
                <a:spcPct val="0"/>
              </a:spcBef>
              <a:buClrTx/>
              <a:buSzTx/>
            </a:pPr>
            <a:r>
              <a:rPr lang="en-US" sz="2800" dirty="0">
                <a:latin typeface="HelloArchitect"/>
                <a:cs typeface="HelloArchitect"/>
              </a:rPr>
              <a:t>Try to pack extra snack in backpack just incase. </a:t>
            </a:r>
            <a:endParaRPr lang="en-US" sz="2800" dirty="0">
              <a:latin typeface="AbcTeacher"/>
              <a:cs typeface="AbcTeacher"/>
            </a:endParaRPr>
          </a:p>
        </p:txBody>
      </p:sp>
      <p:sp>
        <p:nvSpPr>
          <p:cNvPr id="2" name="TextBox 1"/>
          <p:cNvSpPr txBox="1"/>
          <p:nvPr/>
        </p:nvSpPr>
        <p:spPr>
          <a:xfrm>
            <a:off x="1828800" y="4106722"/>
            <a:ext cx="7467600" cy="2718677"/>
          </a:xfrm>
          <a:prstGeom prst="rect">
            <a:avLst/>
          </a:prstGeom>
        </p:spPr>
        <p:txBody>
          <a:bodyPr vert="horz" wrap="none" lIns="91440" tIns="45720" rIns="91440" bIns="45720" rtlCol="0" anchor="ctr">
            <a:normAutofit/>
          </a:bodyPr>
          <a:lstStyle/>
          <a:p>
            <a:pPr>
              <a:spcBef>
                <a:spcPct val="0"/>
              </a:spcBef>
            </a:pPr>
            <a:endParaRPr lang="en-US" sz="2400" noProof="0" dirty="0">
              <a:solidFill>
                <a:srgbClr val="FFFFFF"/>
              </a:solidFill>
              <a:latin typeface="Ckschoolpics"/>
              <a:cs typeface="Ckschoolpics"/>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8" name="Title 6"/>
          <p:cNvSpPr txBox="1">
            <a:spLocks/>
          </p:cNvSpPr>
          <p:nvPr/>
        </p:nvSpPr>
        <p:spPr>
          <a:xfrm>
            <a:off x="0" y="198437"/>
            <a:ext cx="8839200" cy="639763"/>
          </a:xfrm>
          <a:prstGeom prst="rect">
            <a:avLst/>
          </a:prstGeom>
        </p:spPr>
        <p:txBody>
          <a:bodyPr vert="horz" lIns="91440" tIns="45720" rIns="91440" bIns="45720" rtlCol="0" anchor="ctr">
            <a:noAutofit/>
          </a:bodyPr>
          <a:lstStyle>
            <a:lvl1pPr algn="l" defTabSz="914400" rtl="0" eaLnBrk="1" latinLnBrk="0" hangingPunct="1">
              <a:spcBef>
                <a:spcPct val="0"/>
              </a:spcBef>
              <a:buClr>
                <a:schemeClr val="bg1">
                  <a:lumMod val="95000"/>
                </a:schemeClr>
              </a:buClr>
              <a:buFont typeface="Arial" pitchFamily="34" charset="0"/>
              <a:buChar char="•"/>
              <a:defRPr sz="3600" b="1" kern="1200" baseline="0">
                <a:solidFill>
                  <a:schemeClr val="bg1"/>
                </a:solidFill>
                <a:latin typeface="+mj-lt"/>
                <a:ea typeface="+mj-ea"/>
                <a:cs typeface="Segoe UI" pitchFamily="34" charset="0"/>
              </a:defRPr>
            </a:lvl1pPr>
          </a:lstStyle>
          <a:p>
            <a:pPr algn="ctr">
              <a:buFont typeface="Arial" pitchFamily="34" charset="0"/>
              <a:buNone/>
            </a:pPr>
            <a:r>
              <a:rPr lang="en-US" sz="4800" dirty="0">
                <a:latin typeface="KG Cold Coffee"/>
                <a:cs typeface="KG Cold Coffee"/>
              </a:rPr>
              <a:t>Snacks…</a:t>
            </a:r>
          </a:p>
        </p:txBody>
      </p:sp>
      <p:pic>
        <p:nvPicPr>
          <p:cNvPr id="23" name="Picture 22"/>
          <p:cNvPicPr>
            <a:picLocks noChangeAspect="1"/>
          </p:cNvPicPr>
          <p:nvPr/>
        </p:nvPicPr>
        <p:blipFill>
          <a:blip r:embed="rId3"/>
          <a:stretch>
            <a:fillRect/>
          </a:stretch>
        </p:blipFill>
        <p:spPr>
          <a:xfrm>
            <a:off x="533400" y="1752600"/>
            <a:ext cx="278181" cy="304800"/>
          </a:xfrm>
          <a:prstGeom prst="rect">
            <a:avLst/>
          </a:prstGeom>
        </p:spPr>
      </p:pic>
      <p:pic>
        <p:nvPicPr>
          <p:cNvPr id="24" name="Picture 23"/>
          <p:cNvPicPr>
            <a:picLocks noChangeAspect="1"/>
          </p:cNvPicPr>
          <p:nvPr/>
        </p:nvPicPr>
        <p:blipFill>
          <a:blip r:embed="rId3"/>
          <a:stretch>
            <a:fillRect/>
          </a:stretch>
        </p:blipFill>
        <p:spPr>
          <a:xfrm>
            <a:off x="533400" y="2323916"/>
            <a:ext cx="278181" cy="304800"/>
          </a:xfrm>
          <a:prstGeom prst="rect">
            <a:avLst/>
          </a:prstGeom>
        </p:spPr>
      </p:pic>
      <p:pic>
        <p:nvPicPr>
          <p:cNvPr id="25" name="Picture 24"/>
          <p:cNvPicPr>
            <a:picLocks noChangeAspect="1"/>
          </p:cNvPicPr>
          <p:nvPr/>
        </p:nvPicPr>
        <p:blipFill>
          <a:blip r:embed="rId3"/>
          <a:stretch>
            <a:fillRect/>
          </a:stretch>
        </p:blipFill>
        <p:spPr>
          <a:xfrm>
            <a:off x="533400" y="2857316"/>
            <a:ext cx="278181" cy="304800"/>
          </a:xfrm>
          <a:prstGeom prst="rect">
            <a:avLst/>
          </a:prstGeom>
        </p:spPr>
      </p:pic>
      <p:pic>
        <p:nvPicPr>
          <p:cNvPr id="26" name="Picture 25"/>
          <p:cNvPicPr>
            <a:picLocks noChangeAspect="1"/>
          </p:cNvPicPr>
          <p:nvPr/>
        </p:nvPicPr>
        <p:blipFill>
          <a:blip r:embed="rId3"/>
          <a:stretch>
            <a:fillRect/>
          </a:stretch>
        </p:blipFill>
        <p:spPr>
          <a:xfrm>
            <a:off x="533400" y="3390716"/>
            <a:ext cx="278181" cy="304800"/>
          </a:xfrm>
          <a:prstGeom prst="rect">
            <a:avLst/>
          </a:prstGeom>
        </p:spPr>
      </p:pic>
      <p:pic>
        <p:nvPicPr>
          <p:cNvPr id="27" name="Picture 26"/>
          <p:cNvPicPr>
            <a:picLocks noChangeAspect="1"/>
          </p:cNvPicPr>
          <p:nvPr/>
        </p:nvPicPr>
        <p:blipFill>
          <a:blip r:embed="rId3"/>
          <a:stretch>
            <a:fillRect/>
          </a:stretch>
        </p:blipFill>
        <p:spPr>
          <a:xfrm>
            <a:off x="552356" y="3924116"/>
            <a:ext cx="278181" cy="304800"/>
          </a:xfrm>
          <a:prstGeom prst="rect">
            <a:avLst/>
          </a:prstGeom>
        </p:spPr>
      </p:pic>
      <p:pic>
        <p:nvPicPr>
          <p:cNvPr id="28" name="Picture 27"/>
          <p:cNvPicPr>
            <a:picLocks noChangeAspect="1"/>
          </p:cNvPicPr>
          <p:nvPr/>
        </p:nvPicPr>
        <p:blipFill>
          <a:blip r:embed="rId3"/>
          <a:stretch>
            <a:fillRect/>
          </a:stretch>
        </p:blipFill>
        <p:spPr>
          <a:xfrm>
            <a:off x="548701" y="4533716"/>
            <a:ext cx="278181" cy="304800"/>
          </a:xfrm>
          <a:prstGeom prst="rect">
            <a:avLst/>
          </a:prstGeom>
        </p:spPr>
      </p:pic>
      <p:pic>
        <p:nvPicPr>
          <p:cNvPr id="10" name="Picture 9"/>
          <p:cNvPicPr>
            <a:picLocks noChangeAspect="1"/>
          </p:cNvPicPr>
          <p:nvPr/>
        </p:nvPicPr>
        <p:blipFill>
          <a:blip r:embed="rId4"/>
          <a:stretch>
            <a:fillRect/>
          </a:stretch>
        </p:blipFill>
        <p:spPr>
          <a:xfrm rot="20407226">
            <a:off x="7503956" y="315134"/>
            <a:ext cx="1283817" cy="1335170"/>
          </a:xfrm>
          <a:prstGeom prst="rect">
            <a:avLst/>
          </a:prstGeom>
        </p:spPr>
      </p:pic>
      <p:sp>
        <p:nvSpPr>
          <p:cNvPr id="29" name="Rounded Rectangle 28"/>
          <p:cNvSpPr/>
          <p:nvPr/>
        </p:nvSpPr>
        <p:spPr>
          <a:xfrm rot="20122545">
            <a:off x="7715063" y="651390"/>
            <a:ext cx="632530" cy="303205"/>
          </a:xfrm>
          <a:prstGeom prst="round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50" b="1" dirty="0">
                <a:solidFill>
                  <a:schemeClr val="tx1"/>
                </a:solidFill>
                <a:latin typeface="123Marker Medium" charset="0"/>
                <a:ea typeface="123Marker Medium" charset="0"/>
                <a:cs typeface="123Marker Medium" charset="0"/>
              </a:rPr>
              <a:t>SNACK</a:t>
            </a:r>
          </a:p>
        </p:txBody>
      </p:sp>
    </p:spTree>
    <p:extLst>
      <p:ext uri="{BB962C8B-B14F-4D97-AF65-F5344CB8AC3E}">
        <p14:creationId xmlns:p14="http://schemas.microsoft.com/office/powerpoint/2010/main" val="1332395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924800" cy="2819400"/>
          </a:xfrm>
        </p:spPr>
        <p:txBody>
          <a:bodyPr/>
          <a:lstStyle/>
          <a:p>
            <a:pPr algn="ctr"/>
            <a:r>
              <a:rPr lang="en-US" sz="4000" dirty="0">
                <a:latin typeface="KG Cold Coffee"/>
                <a:cs typeface="KG Cold Coffee"/>
              </a:rPr>
              <a:t>Tidbits…</a:t>
            </a:r>
            <a:br>
              <a:rPr lang="en-US" sz="4000" dirty="0">
                <a:latin typeface="KG Cold Coffee"/>
                <a:cs typeface="KG Cold Coffee"/>
              </a:rPr>
            </a:br>
            <a:br>
              <a:rPr lang="en-US" sz="800" dirty="0">
                <a:latin typeface="AbcTeacher"/>
                <a:cs typeface="AbcTeacher"/>
              </a:rPr>
            </a:br>
            <a:r>
              <a:rPr lang="en-US" sz="800" dirty="0">
                <a:latin typeface="AbcTeacher"/>
                <a:cs typeface="AbcTeacher"/>
              </a:rPr>
              <a:t> </a:t>
            </a: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endParaRPr lang="en-US" sz="2000" dirty="0">
              <a:latin typeface="HelloArchitect"/>
              <a:cs typeface="HelloArchitect"/>
            </a:endParaRPr>
          </a:p>
        </p:txBody>
      </p:sp>
      <p:sp>
        <p:nvSpPr>
          <p:cNvPr id="5" name="TextBox 4"/>
          <p:cNvSpPr txBox="1"/>
          <p:nvPr/>
        </p:nvSpPr>
        <p:spPr>
          <a:xfrm>
            <a:off x="8422640" y="4927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9" name="TextBox 8"/>
          <p:cNvSpPr txBox="1"/>
          <p:nvPr/>
        </p:nvSpPr>
        <p:spPr>
          <a:xfrm>
            <a:off x="6601415" y="1587563"/>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17" name="Flowchart: Alternate Process 9"/>
          <p:cNvSpPr/>
          <p:nvPr/>
        </p:nvSpPr>
        <p:spPr>
          <a:xfrm>
            <a:off x="5334000" y="1663700"/>
            <a:ext cx="2857500" cy="965200"/>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a:solidFill>
                  <a:schemeClr val="bg1"/>
                </a:solidFill>
                <a:latin typeface="DJB This Font is Worn"/>
                <a:cs typeface="DJB This Font is Worn"/>
              </a:rPr>
              <a:t>Popcorn Days</a:t>
            </a:r>
          </a:p>
          <a:p>
            <a:pPr algn="ctr"/>
            <a:r>
              <a:rPr lang="en-US" sz="2000" b="1" dirty="0">
                <a:solidFill>
                  <a:schemeClr val="bg1"/>
                </a:solidFill>
                <a:latin typeface="DJB This Font is Worn"/>
                <a:cs typeface="DJB This Font is Worn"/>
              </a:rPr>
              <a:t>&amp; changes</a:t>
            </a:r>
          </a:p>
        </p:txBody>
      </p:sp>
      <p:sp>
        <p:nvSpPr>
          <p:cNvPr id="25" name="Flowchart: Alternate Process 9"/>
          <p:cNvSpPr/>
          <p:nvPr/>
        </p:nvSpPr>
        <p:spPr>
          <a:xfrm>
            <a:off x="976608" y="1663700"/>
            <a:ext cx="2667000" cy="965200"/>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a:solidFill>
                  <a:schemeClr val="bg1"/>
                </a:solidFill>
                <a:latin typeface="DJB This Font is Worn"/>
                <a:cs typeface="DJB This Font is Worn"/>
              </a:rPr>
              <a:t>Library </a:t>
            </a:r>
          </a:p>
        </p:txBody>
      </p:sp>
      <p:sp>
        <p:nvSpPr>
          <p:cNvPr id="26" name="Flowchart: Alternate Process 9"/>
          <p:cNvSpPr/>
          <p:nvPr/>
        </p:nvSpPr>
        <p:spPr>
          <a:xfrm>
            <a:off x="2895600" y="3276600"/>
            <a:ext cx="3200400" cy="914400"/>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a:solidFill>
                  <a:schemeClr val="bg1"/>
                </a:solidFill>
                <a:latin typeface="DJB This Font is Worn"/>
                <a:cs typeface="DJB This Font is Worn"/>
              </a:rPr>
              <a:t>Class T-shirts</a:t>
            </a:r>
          </a:p>
        </p:txBody>
      </p:sp>
    </p:spTree>
    <p:extLst>
      <p:ext uri="{BB962C8B-B14F-4D97-AF65-F5344CB8AC3E}">
        <p14:creationId xmlns:p14="http://schemas.microsoft.com/office/powerpoint/2010/main" val="63598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6"/>
          <p:cNvSpPr>
            <a:spLocks noGrp="1"/>
          </p:cNvSpPr>
          <p:nvPr>
            <p:ph type="title"/>
          </p:nvPr>
        </p:nvSpPr>
        <p:spPr>
          <a:xfrm>
            <a:off x="152400" y="228600"/>
            <a:ext cx="8839200" cy="639763"/>
          </a:xfrm>
        </p:spPr>
        <p:txBody>
          <a:bodyPr/>
          <a:lstStyle/>
          <a:p>
            <a:pPr algn="ctr">
              <a:buNone/>
            </a:pPr>
            <a:r>
              <a:rPr lang="en-US" sz="4000" dirty="0">
                <a:latin typeface="KG Cold Coffee"/>
                <a:cs typeface="KG Cold Coffee"/>
              </a:rPr>
              <a:t>Communication…</a:t>
            </a:r>
          </a:p>
        </p:txBody>
      </p:sp>
      <p:sp>
        <p:nvSpPr>
          <p:cNvPr id="14" name="Text Placeholder 9"/>
          <p:cNvSpPr>
            <a:spLocks noGrp="1"/>
          </p:cNvSpPr>
          <p:nvPr>
            <p:ph type="body" sz="quarter" idx="13"/>
          </p:nvPr>
        </p:nvSpPr>
        <p:spPr>
          <a:xfrm>
            <a:off x="152400" y="1219200"/>
            <a:ext cx="8610600" cy="914400"/>
          </a:xfrm>
        </p:spPr>
        <p:txBody>
          <a:bodyPr>
            <a:normAutofit/>
          </a:bodyPr>
          <a:lstStyle/>
          <a:p>
            <a:r>
              <a:rPr lang="en-US" dirty="0">
                <a:latin typeface="HelloArchitect"/>
                <a:cs typeface="HelloArchitect"/>
              </a:rPr>
              <a:t>		     We VALUE good communication with parents! </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88995" y1="67090" x2="88995" y2="67090"/>
                        <a14:foregroundMark x1="73777" y1="62466" x2="73777" y2="62466"/>
                        <a14:foregroundMark x1="75000" y1="89302" x2="75000" y2="89302"/>
                        <a14:foregroundMark x1="62500" y1="87670" x2="62500" y2="87670"/>
                        <a14:foregroundMark x1="20788" y1="85222" x2="20788" y2="85222"/>
                        <a14:foregroundMark x1="18614" y1="51224" x2="18614" y2="51224"/>
                        <a14:foregroundMark x1="40082" y1="88939" x2="40082" y2="88939"/>
                        <a14:foregroundMark x1="51630" y1="89121" x2="51630" y2="89121"/>
                        <a14:foregroundMark x1="82201" y1="87489" x2="82201" y2="87489"/>
                        <a14:foregroundMark x1="28533" y1="96192" x2="60734" y2="95830"/>
                        <a14:foregroundMark x1="19158" y1="73980" x2="20788" y2="93472"/>
                        <a14:foregroundMark x1="71332" y1="83681" x2="71332" y2="83681"/>
                      </a14:backgroundRemoval>
                    </a14:imgEffect>
                  </a14:imgLayer>
                </a14:imgProps>
              </a:ext>
            </a:extLst>
          </a:blip>
          <a:stretch>
            <a:fillRect/>
          </a:stretch>
        </p:blipFill>
        <p:spPr>
          <a:xfrm>
            <a:off x="6728881" y="3048000"/>
            <a:ext cx="2338919" cy="3505200"/>
          </a:xfrm>
          <a:prstGeom prst="rect">
            <a:avLst/>
          </a:prstGeom>
        </p:spPr>
      </p:pic>
      <p:pic>
        <p:nvPicPr>
          <p:cNvPr id="4" name="Picture 3"/>
          <p:cNvPicPr>
            <a:picLocks noChangeAspect="1"/>
          </p:cNvPicPr>
          <p:nvPr/>
        </p:nvPicPr>
        <p:blipFill>
          <a:blip r:embed="rId5"/>
          <a:stretch>
            <a:fillRect/>
          </a:stretch>
        </p:blipFill>
        <p:spPr>
          <a:xfrm>
            <a:off x="152400" y="152399"/>
            <a:ext cx="1219200" cy="2196757"/>
          </a:xfrm>
          <a:prstGeom prst="rect">
            <a:avLst/>
          </a:prstGeom>
        </p:spPr>
      </p:pic>
      <p:sp>
        <p:nvSpPr>
          <p:cNvPr id="10" name="TextBox 9"/>
          <p:cNvSpPr txBox="1"/>
          <p:nvPr/>
        </p:nvSpPr>
        <p:spPr>
          <a:xfrm>
            <a:off x="304800" y="2362200"/>
            <a:ext cx="6400800" cy="35814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11" name="TextBox 10"/>
          <p:cNvSpPr txBox="1"/>
          <p:nvPr/>
        </p:nvSpPr>
        <p:spPr>
          <a:xfrm>
            <a:off x="152400" y="2743200"/>
            <a:ext cx="6629400" cy="31242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12" name="TextBox 11"/>
          <p:cNvSpPr txBox="1"/>
          <p:nvPr/>
        </p:nvSpPr>
        <p:spPr>
          <a:xfrm>
            <a:off x="427993" y="2286000"/>
            <a:ext cx="7162800" cy="3733800"/>
          </a:xfrm>
          <a:prstGeom prst="rect">
            <a:avLst/>
          </a:prstGeom>
        </p:spPr>
        <p:txBody>
          <a:bodyPr vert="horz" wrap="square" lIns="91440" tIns="45720" rIns="91440" bIns="45720" rtlCol="0" anchor="ctr">
            <a:normAutofit fontScale="85000" lnSpcReduction="10000"/>
          </a:bodyPr>
          <a:lstStyle/>
          <a:p>
            <a:r>
              <a:rPr lang="en-US" sz="2600" dirty="0">
                <a:solidFill>
                  <a:srgbClr val="FFFFFF"/>
                </a:solidFill>
                <a:latin typeface="HelloArchitect"/>
                <a:cs typeface="HelloArchitect"/>
              </a:rPr>
              <a:t>     </a:t>
            </a:r>
            <a:r>
              <a:rPr lang="en-US" sz="2600" u="sng" dirty="0">
                <a:solidFill>
                  <a:srgbClr val="FFFFFF"/>
                </a:solidFill>
                <a:latin typeface="HelloArchitect"/>
                <a:cs typeface="HelloArchitect"/>
              </a:rPr>
              <a:t>Weekly Newsletters</a:t>
            </a:r>
            <a:r>
              <a:rPr lang="en-US" sz="2600" dirty="0">
                <a:solidFill>
                  <a:srgbClr val="FFFFFF"/>
                </a:solidFill>
                <a:latin typeface="HelloArchitect"/>
                <a:cs typeface="HelloArchitect"/>
              </a:rPr>
              <a:t>. PLEASE READ THESE.</a:t>
            </a:r>
          </a:p>
          <a:p>
            <a:r>
              <a:rPr lang="en-US" sz="2600" dirty="0">
                <a:solidFill>
                  <a:srgbClr val="FFFFFF"/>
                </a:solidFill>
                <a:latin typeface="HelloArchitect"/>
                <a:cs typeface="HelloArchitect"/>
              </a:rPr>
              <a:t>     </a:t>
            </a:r>
          </a:p>
          <a:p>
            <a:r>
              <a:rPr lang="en-US" sz="2600" dirty="0">
                <a:solidFill>
                  <a:srgbClr val="FFFFFF"/>
                </a:solidFill>
                <a:latin typeface="HelloArchitect"/>
                <a:cs typeface="HelloArchitect"/>
              </a:rPr>
              <a:t>      Report cards are printed for 1</a:t>
            </a:r>
            <a:r>
              <a:rPr lang="en-US" sz="2600" baseline="30000" dirty="0">
                <a:solidFill>
                  <a:srgbClr val="FFFFFF"/>
                </a:solidFill>
                <a:latin typeface="HelloArchitect"/>
                <a:cs typeface="HelloArchitect"/>
              </a:rPr>
              <a:t>st</a:t>
            </a:r>
            <a:r>
              <a:rPr lang="en-US" sz="2600" dirty="0">
                <a:solidFill>
                  <a:srgbClr val="FFFFFF"/>
                </a:solidFill>
                <a:latin typeface="HelloArchitect"/>
                <a:cs typeface="HelloArchitect"/>
              </a:rPr>
              <a:t> quarter   conferences, after that they are to be viewed online. </a:t>
            </a:r>
          </a:p>
          <a:p>
            <a:endParaRPr lang="en-US" sz="2600" dirty="0">
              <a:solidFill>
                <a:srgbClr val="FFFFFF"/>
              </a:solidFill>
              <a:latin typeface="HelloArchitect"/>
              <a:cs typeface="HelloArchitect"/>
            </a:endParaRPr>
          </a:p>
          <a:p>
            <a:r>
              <a:rPr lang="en-US" sz="2600" dirty="0">
                <a:solidFill>
                  <a:srgbClr val="FFFFFF"/>
                </a:solidFill>
                <a:latin typeface="HelloArchitect"/>
                <a:cs typeface="HelloArchitect"/>
              </a:rPr>
              <a:t>     </a:t>
            </a:r>
            <a:r>
              <a:rPr lang="en-US" sz="2600" u="sng" dirty="0">
                <a:solidFill>
                  <a:srgbClr val="FFFFFF"/>
                </a:solidFill>
                <a:latin typeface="HelloArchitect"/>
                <a:cs typeface="HelloArchitect"/>
              </a:rPr>
              <a:t>Phone</a:t>
            </a:r>
            <a:r>
              <a:rPr lang="en-US" sz="2600" dirty="0">
                <a:solidFill>
                  <a:srgbClr val="FFFFFF"/>
                </a:solidFill>
                <a:latin typeface="HelloArchitect"/>
                <a:cs typeface="HelloArchitect"/>
              </a:rPr>
              <a:t> numbers and </a:t>
            </a:r>
            <a:r>
              <a:rPr lang="en-US" sz="2600" u="sng" dirty="0">
                <a:solidFill>
                  <a:srgbClr val="FFFFFF"/>
                </a:solidFill>
                <a:latin typeface="HelloArchitect"/>
                <a:cs typeface="HelloArchitect"/>
              </a:rPr>
              <a:t>email</a:t>
            </a:r>
            <a:r>
              <a:rPr lang="en-US" sz="2600" dirty="0">
                <a:solidFill>
                  <a:srgbClr val="FFFFFF"/>
                </a:solidFill>
                <a:latin typeface="HelloArchitect"/>
                <a:cs typeface="HelloArchitect"/>
              </a:rPr>
              <a:t> addresses on 	webpages.  </a:t>
            </a:r>
          </a:p>
          <a:p>
            <a:endParaRPr lang="en-US" sz="2600" dirty="0">
              <a:solidFill>
                <a:srgbClr val="FFFFFF"/>
              </a:solidFill>
              <a:latin typeface="HelloArchitect"/>
              <a:cs typeface="HelloArchitect"/>
            </a:endParaRPr>
          </a:p>
          <a:p>
            <a:r>
              <a:rPr lang="en-US" sz="2600" dirty="0">
                <a:solidFill>
                  <a:srgbClr val="FFFFFF"/>
                </a:solidFill>
                <a:latin typeface="HelloArchitect"/>
                <a:cs typeface="HelloArchitect"/>
              </a:rPr>
              <a:t>     </a:t>
            </a:r>
            <a:r>
              <a:rPr lang="en-US" sz="2600" u="sng" dirty="0">
                <a:solidFill>
                  <a:srgbClr val="FFFFFF"/>
                </a:solidFill>
                <a:latin typeface="HelloArchitect"/>
                <a:cs typeface="HelloArchitect"/>
              </a:rPr>
              <a:t>Take Home Binders</a:t>
            </a:r>
            <a:r>
              <a:rPr lang="en-US" sz="2600" dirty="0">
                <a:solidFill>
                  <a:srgbClr val="FFFFFF"/>
                </a:solidFill>
                <a:latin typeface="HelloArchitect"/>
                <a:cs typeface="HelloArchitect"/>
              </a:rPr>
              <a:t> are to be sent each day. </a:t>
            </a:r>
          </a:p>
          <a:p>
            <a:endParaRPr lang="en-US" sz="2600" dirty="0">
              <a:solidFill>
                <a:srgbClr val="FFFFFF"/>
              </a:solidFill>
              <a:latin typeface="HelloArchitect"/>
              <a:cs typeface="HelloArchitect"/>
            </a:endParaRPr>
          </a:p>
          <a:p>
            <a:r>
              <a:rPr lang="en-US" sz="2600" dirty="0">
                <a:solidFill>
                  <a:srgbClr val="FFFFFF"/>
                </a:solidFill>
                <a:latin typeface="HelloArchitect"/>
                <a:cs typeface="HelloArchitect"/>
              </a:rPr>
              <a:t>     We can rarely check email during the 	school day. </a:t>
            </a:r>
          </a:p>
          <a:p>
            <a:r>
              <a:rPr lang="en-US" sz="2600" dirty="0">
                <a:solidFill>
                  <a:srgbClr val="FFFFFF"/>
                </a:solidFill>
                <a:latin typeface="HelloArchitect"/>
              </a:rPr>
              <a:t> </a:t>
            </a:r>
          </a:p>
          <a:p>
            <a:r>
              <a:rPr lang="en-US" sz="2600" dirty="0">
                <a:solidFill>
                  <a:srgbClr val="FFFFFF"/>
                </a:solidFill>
                <a:latin typeface="HelloArchitect"/>
              </a:rPr>
              <a:t>     Class </a:t>
            </a:r>
            <a:r>
              <a:rPr lang="en-US" sz="2600" dirty="0" err="1">
                <a:solidFill>
                  <a:srgbClr val="FFFFFF"/>
                </a:solidFill>
                <a:latin typeface="HelloArchitect"/>
              </a:rPr>
              <a:t>Bloomz</a:t>
            </a:r>
            <a:r>
              <a:rPr lang="en-US" sz="2600" dirty="0">
                <a:solidFill>
                  <a:srgbClr val="FFFFFF"/>
                </a:solidFill>
                <a:latin typeface="HelloArchitect"/>
              </a:rPr>
              <a:t> accounts to be joined tonight.</a:t>
            </a:r>
            <a:endParaRPr lang="en-US" sz="2600" dirty="0">
              <a:solidFill>
                <a:srgbClr val="FFFFFF"/>
              </a:solidFill>
            </a:endParaRPr>
          </a:p>
        </p:txBody>
      </p:sp>
      <p:pic>
        <p:nvPicPr>
          <p:cNvPr id="15" name="Picture 14"/>
          <p:cNvPicPr>
            <a:picLocks noChangeAspect="1"/>
          </p:cNvPicPr>
          <p:nvPr/>
        </p:nvPicPr>
        <p:blipFill>
          <a:blip r:embed="rId6"/>
          <a:stretch>
            <a:fillRect/>
          </a:stretch>
        </p:blipFill>
        <p:spPr>
          <a:xfrm>
            <a:off x="518046" y="2366468"/>
            <a:ext cx="272748" cy="296264"/>
          </a:xfrm>
          <a:prstGeom prst="rect">
            <a:avLst/>
          </a:prstGeom>
        </p:spPr>
      </p:pic>
      <p:pic>
        <p:nvPicPr>
          <p:cNvPr id="16" name="Picture 15"/>
          <p:cNvPicPr>
            <a:picLocks noChangeAspect="1"/>
          </p:cNvPicPr>
          <p:nvPr/>
        </p:nvPicPr>
        <p:blipFill>
          <a:blip r:embed="rId6"/>
          <a:stretch>
            <a:fillRect/>
          </a:stretch>
        </p:blipFill>
        <p:spPr>
          <a:xfrm>
            <a:off x="518046" y="3877658"/>
            <a:ext cx="272748" cy="296264"/>
          </a:xfrm>
          <a:prstGeom prst="rect">
            <a:avLst/>
          </a:prstGeom>
        </p:spPr>
      </p:pic>
      <p:pic>
        <p:nvPicPr>
          <p:cNvPr id="17" name="Picture 16"/>
          <p:cNvPicPr>
            <a:picLocks noChangeAspect="1"/>
          </p:cNvPicPr>
          <p:nvPr/>
        </p:nvPicPr>
        <p:blipFill>
          <a:blip r:embed="rId6"/>
          <a:stretch>
            <a:fillRect/>
          </a:stretch>
        </p:blipFill>
        <p:spPr>
          <a:xfrm>
            <a:off x="518046" y="2992822"/>
            <a:ext cx="272748" cy="296264"/>
          </a:xfrm>
          <a:prstGeom prst="rect">
            <a:avLst/>
          </a:prstGeom>
        </p:spPr>
      </p:pic>
      <p:pic>
        <p:nvPicPr>
          <p:cNvPr id="18" name="Picture 17"/>
          <p:cNvPicPr>
            <a:picLocks noChangeAspect="1"/>
          </p:cNvPicPr>
          <p:nvPr/>
        </p:nvPicPr>
        <p:blipFill>
          <a:blip r:embed="rId6"/>
          <a:stretch>
            <a:fillRect/>
          </a:stretch>
        </p:blipFill>
        <p:spPr>
          <a:xfrm>
            <a:off x="518046" y="5076064"/>
            <a:ext cx="272748" cy="296264"/>
          </a:xfrm>
          <a:prstGeom prst="rect">
            <a:avLst/>
          </a:prstGeom>
        </p:spPr>
      </p:pic>
      <p:pic>
        <p:nvPicPr>
          <p:cNvPr id="19" name="Picture 18">
            <a:extLst>
              <a:ext uri="{FF2B5EF4-FFF2-40B4-BE49-F238E27FC236}">
                <a16:creationId xmlns:a16="http://schemas.microsoft.com/office/drawing/2014/main" id="{33E5EBEB-D5D7-6B48-81A3-950F488A112F}"/>
              </a:ext>
            </a:extLst>
          </p:cNvPr>
          <p:cNvPicPr>
            <a:picLocks noChangeAspect="1"/>
          </p:cNvPicPr>
          <p:nvPr/>
        </p:nvPicPr>
        <p:blipFill>
          <a:blip r:embed="rId6"/>
          <a:stretch>
            <a:fillRect/>
          </a:stretch>
        </p:blipFill>
        <p:spPr>
          <a:xfrm>
            <a:off x="518046" y="4476861"/>
            <a:ext cx="272748" cy="296264"/>
          </a:xfrm>
          <a:prstGeom prst="rect">
            <a:avLst/>
          </a:prstGeom>
        </p:spPr>
      </p:pic>
      <p:pic>
        <p:nvPicPr>
          <p:cNvPr id="20" name="Picture 19">
            <a:extLst>
              <a:ext uri="{FF2B5EF4-FFF2-40B4-BE49-F238E27FC236}">
                <a16:creationId xmlns:a16="http://schemas.microsoft.com/office/drawing/2014/main" id="{25C49D84-1FA8-2F4B-B534-946C911CB924}"/>
              </a:ext>
            </a:extLst>
          </p:cNvPr>
          <p:cNvPicPr>
            <a:picLocks noChangeAspect="1"/>
          </p:cNvPicPr>
          <p:nvPr/>
        </p:nvPicPr>
        <p:blipFill>
          <a:blip r:embed="rId6"/>
          <a:stretch>
            <a:fillRect/>
          </a:stretch>
        </p:blipFill>
        <p:spPr>
          <a:xfrm>
            <a:off x="518046" y="5670540"/>
            <a:ext cx="272748" cy="296264"/>
          </a:xfrm>
          <a:prstGeom prst="rect">
            <a:avLst/>
          </a:prstGeom>
        </p:spPr>
      </p:pic>
    </p:spTree>
    <p:extLst>
      <p:ext uri="{BB962C8B-B14F-4D97-AF65-F5344CB8AC3E}">
        <p14:creationId xmlns:p14="http://schemas.microsoft.com/office/powerpoint/2010/main" val="2539784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09600"/>
            <a:ext cx="7924800" cy="838200"/>
          </a:xfrm>
        </p:spPr>
        <p:txBody>
          <a:bodyPr/>
          <a:lstStyle/>
          <a:p>
            <a:pPr algn="ctr"/>
            <a:r>
              <a:rPr lang="en-US" sz="4000" dirty="0">
                <a:latin typeface="KG Cold Coffee"/>
                <a:cs typeface="KG Cold Coffee"/>
              </a:rPr>
              <a:t>Homework…</a:t>
            </a:r>
            <a:endParaRPr lang="en-US" sz="2000" dirty="0">
              <a:latin typeface="HelloArchitect"/>
              <a:cs typeface="HelloArchitect"/>
            </a:endParaRPr>
          </a:p>
        </p:txBody>
      </p:sp>
      <p:sp>
        <p:nvSpPr>
          <p:cNvPr id="5" name="TextBox 4"/>
          <p:cNvSpPr txBox="1"/>
          <p:nvPr/>
        </p:nvSpPr>
        <p:spPr>
          <a:xfrm>
            <a:off x="8422640" y="4927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9" name="TextBox 8"/>
          <p:cNvSpPr txBox="1"/>
          <p:nvPr/>
        </p:nvSpPr>
        <p:spPr>
          <a:xfrm>
            <a:off x="6601415" y="1587563"/>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pic>
        <p:nvPicPr>
          <p:cNvPr id="16" name="Picture 15"/>
          <p:cNvPicPr>
            <a:picLocks noChangeAspect="1"/>
          </p:cNvPicPr>
          <p:nvPr/>
        </p:nvPicPr>
        <p:blipFill>
          <a:blip r:embed="rId3"/>
          <a:stretch>
            <a:fillRect/>
          </a:stretch>
        </p:blipFill>
        <p:spPr>
          <a:xfrm>
            <a:off x="0" y="3433572"/>
            <a:ext cx="1600200" cy="3424428"/>
          </a:xfrm>
          <a:prstGeom prst="rect">
            <a:avLst/>
          </a:prstGeom>
        </p:spPr>
      </p:pic>
      <p:pic>
        <p:nvPicPr>
          <p:cNvPr id="17" name="Picture 16"/>
          <p:cNvPicPr>
            <a:picLocks noChangeAspect="1"/>
          </p:cNvPicPr>
          <p:nvPr/>
        </p:nvPicPr>
        <p:blipFill>
          <a:blip r:embed="rId4"/>
          <a:stretch>
            <a:fillRect/>
          </a:stretch>
        </p:blipFill>
        <p:spPr>
          <a:xfrm>
            <a:off x="7696200" y="3505200"/>
            <a:ext cx="1489371" cy="3318933"/>
          </a:xfrm>
          <a:prstGeom prst="rect">
            <a:avLst/>
          </a:prstGeom>
        </p:spPr>
      </p:pic>
      <p:sp>
        <p:nvSpPr>
          <p:cNvPr id="25" name="Text Placeholder 9"/>
          <p:cNvSpPr txBox="1">
            <a:spLocks/>
          </p:cNvSpPr>
          <p:nvPr/>
        </p:nvSpPr>
        <p:spPr>
          <a:xfrm>
            <a:off x="762000" y="1600200"/>
            <a:ext cx="7696200" cy="3733800"/>
          </a:xfrm>
          <a:prstGeom prst="rect">
            <a:avLst/>
          </a:prstGeom>
        </p:spPr>
        <p:txBody>
          <a:bodyPr>
            <a:normAutofit/>
          </a:bodyPr>
          <a:lstStyle>
            <a:lvl1pPr marL="173038" indent="-173038" algn="l" defTabSz="914400" rtl="0" eaLnBrk="1" latinLnBrk="0" hangingPunct="1">
              <a:lnSpc>
                <a:spcPct val="100000"/>
              </a:lnSpc>
              <a:spcBef>
                <a:spcPct val="20000"/>
              </a:spcBef>
              <a:buClr>
                <a:schemeClr val="bg1">
                  <a:lumMod val="95000"/>
                </a:schemeClr>
              </a:buClr>
              <a:buSzPct val="70000"/>
              <a:buFont typeface="Arial" pitchFamily="34" charset="0"/>
              <a:buChar char="•"/>
              <a:defRPr sz="3200" kern="1200">
                <a:solidFill>
                  <a:schemeClr val="bg1"/>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bg1">
                  <a:lumMod val="95000"/>
                </a:schemeClr>
              </a:buClr>
              <a:buSzPct val="70000"/>
              <a:buFont typeface="Arial" pitchFamily="34" charset="0"/>
              <a:buChar char="•"/>
              <a:defRPr sz="2800" kern="1200">
                <a:solidFill>
                  <a:schemeClr val="bg1"/>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400" kern="1200">
                <a:solidFill>
                  <a:schemeClr val="bg1"/>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dirty="0">
                <a:latin typeface="HelloArchitect"/>
                <a:cs typeface="HelloArchitect"/>
              </a:rPr>
              <a:t>     </a:t>
            </a:r>
            <a:r>
              <a:rPr lang="en-US" sz="2900" dirty="0">
                <a:latin typeface="HelloArchitect"/>
                <a:cs typeface="HelloArchitect"/>
              </a:rPr>
              <a:t>No homework other than nightly reading</a:t>
            </a:r>
            <a:r>
              <a:rPr lang="en-US" sz="3000" dirty="0">
                <a:latin typeface="HelloArchitect"/>
                <a:cs typeface="HelloArchitect"/>
              </a:rPr>
              <a:t>.</a:t>
            </a:r>
            <a:r>
              <a:rPr lang="en-US" dirty="0">
                <a:latin typeface="HelloArchitect"/>
                <a:cs typeface="HelloArchitect"/>
              </a:rPr>
              <a:t> </a:t>
            </a:r>
          </a:p>
          <a:p>
            <a:pPr marL="0" indent="0">
              <a:buNone/>
            </a:pPr>
            <a:r>
              <a:rPr lang="en-US" dirty="0">
                <a:latin typeface="HelloArchitect"/>
                <a:cs typeface="HelloArchitect"/>
              </a:rPr>
              <a:t>     </a:t>
            </a:r>
          </a:p>
          <a:p>
            <a:pPr marL="0" indent="0">
              <a:buNone/>
            </a:pPr>
            <a:r>
              <a:rPr lang="en-US" dirty="0">
                <a:latin typeface="HelloArchitect"/>
                <a:cs typeface="HelloArchitect"/>
              </a:rPr>
              <a:t>     10 minute minimum each night. </a:t>
            </a:r>
          </a:p>
          <a:p>
            <a:endParaRPr lang="en-US" dirty="0">
              <a:latin typeface="HelloArchitect"/>
              <a:cs typeface="HelloArchitect"/>
            </a:endParaRPr>
          </a:p>
          <a:p>
            <a:endParaRPr lang="en-US" dirty="0"/>
          </a:p>
        </p:txBody>
      </p:sp>
      <p:pic>
        <p:nvPicPr>
          <p:cNvPr id="26" name="Picture 25"/>
          <p:cNvPicPr>
            <a:picLocks noChangeAspect="1"/>
          </p:cNvPicPr>
          <p:nvPr/>
        </p:nvPicPr>
        <p:blipFill>
          <a:blip r:embed="rId5"/>
          <a:stretch>
            <a:fillRect/>
          </a:stretch>
        </p:blipFill>
        <p:spPr>
          <a:xfrm>
            <a:off x="685800" y="1905000"/>
            <a:ext cx="799301" cy="228600"/>
          </a:xfrm>
          <a:prstGeom prst="rect">
            <a:avLst/>
          </a:prstGeom>
        </p:spPr>
      </p:pic>
      <p:pic>
        <p:nvPicPr>
          <p:cNvPr id="28" name="Picture 27"/>
          <p:cNvPicPr>
            <a:picLocks noChangeAspect="1"/>
          </p:cNvPicPr>
          <p:nvPr/>
        </p:nvPicPr>
        <p:blipFill>
          <a:blip r:embed="rId5"/>
          <a:stretch>
            <a:fillRect/>
          </a:stretch>
        </p:blipFill>
        <p:spPr>
          <a:xfrm>
            <a:off x="685800" y="3048000"/>
            <a:ext cx="799301" cy="228600"/>
          </a:xfrm>
          <a:prstGeom prst="rect">
            <a:avLst/>
          </a:prstGeom>
        </p:spPr>
      </p:pic>
    </p:spTree>
    <p:extLst>
      <p:ext uri="{BB962C8B-B14F-4D97-AF65-F5344CB8AC3E}">
        <p14:creationId xmlns:p14="http://schemas.microsoft.com/office/powerpoint/2010/main" val="128772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924800" cy="2819400"/>
          </a:xfrm>
        </p:spPr>
        <p:txBody>
          <a:bodyPr/>
          <a:lstStyle/>
          <a:p>
            <a:pPr algn="ctr"/>
            <a:r>
              <a:rPr lang="en-US" sz="4000" dirty="0">
                <a:latin typeface="KG Cold Coffee"/>
                <a:cs typeface="KG Cold Coffee"/>
              </a:rPr>
              <a:t>Smart tags</a:t>
            </a:r>
            <a:r>
              <a:rPr lang="mr-IN" sz="4000" dirty="0">
                <a:latin typeface="KG Cold Coffee"/>
                <a:cs typeface="KG Cold Coffee"/>
              </a:rPr>
              <a:t>…</a:t>
            </a:r>
            <a:br>
              <a:rPr lang="en-US" sz="4000" dirty="0">
                <a:latin typeface="KG Cold Coffee"/>
                <a:cs typeface="KG Cold Coffee"/>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br>
              <a:rPr lang="en-US" sz="800" dirty="0">
                <a:latin typeface="AbcTeacher"/>
                <a:cs typeface="AbcTeacher"/>
              </a:rPr>
            </a:br>
            <a:endParaRPr lang="en-US" sz="2000" dirty="0">
              <a:latin typeface="HelloArchitect"/>
              <a:cs typeface="HelloArchitect"/>
            </a:endParaRPr>
          </a:p>
        </p:txBody>
      </p:sp>
      <p:sp>
        <p:nvSpPr>
          <p:cNvPr id="5" name="TextBox 4"/>
          <p:cNvSpPr txBox="1"/>
          <p:nvPr/>
        </p:nvSpPr>
        <p:spPr>
          <a:xfrm>
            <a:off x="8422640" y="4927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9" name="TextBox 8"/>
          <p:cNvSpPr txBox="1"/>
          <p:nvPr/>
        </p:nvSpPr>
        <p:spPr>
          <a:xfrm>
            <a:off x="6601415" y="1587563"/>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pic>
        <p:nvPicPr>
          <p:cNvPr id="4" name="Picture 3"/>
          <p:cNvPicPr>
            <a:picLocks noChangeAspect="1"/>
          </p:cNvPicPr>
          <p:nvPr/>
        </p:nvPicPr>
        <p:blipFill>
          <a:blip r:embed="rId3"/>
          <a:stretch>
            <a:fillRect/>
          </a:stretch>
        </p:blipFill>
        <p:spPr>
          <a:xfrm>
            <a:off x="2794083" y="1295400"/>
            <a:ext cx="3708233" cy="2971800"/>
          </a:xfrm>
          <a:prstGeom prst="rect">
            <a:avLst/>
          </a:prstGeom>
        </p:spPr>
      </p:pic>
      <p:sp>
        <p:nvSpPr>
          <p:cNvPr id="7" name="TextBox 6"/>
          <p:cNvSpPr txBox="1"/>
          <p:nvPr/>
        </p:nvSpPr>
        <p:spPr>
          <a:xfrm>
            <a:off x="3886200" y="5181600"/>
            <a:ext cx="1219199" cy="1676400"/>
          </a:xfrm>
          <a:prstGeom prst="rect">
            <a:avLst/>
          </a:prstGeom>
        </p:spPr>
        <p:txBody>
          <a:bodyPr vert="horz" wrap="non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a:ln>
                  <a:noFill/>
                </a:ln>
                <a:solidFill>
                  <a:schemeClr val="tx1"/>
                </a:solidFill>
                <a:effectLst/>
                <a:uLnTx/>
                <a:uFillTx/>
                <a:latin typeface="HelloArchitect Medium" charset="0"/>
                <a:ea typeface="HelloArchitect Medium" charset="0"/>
                <a:cs typeface="HelloArchitect Medium" charset="0"/>
              </a:rPr>
              <a:t>Our first complete year using</a:t>
            </a:r>
            <a:r>
              <a:rPr kumimoji="0" lang="en-US" sz="2000" b="0" i="0" u="none" strike="noStrike" kern="1200" cap="none" spc="0" normalizeH="0" noProof="0" dirty="0">
                <a:ln>
                  <a:noFill/>
                </a:ln>
                <a:solidFill>
                  <a:schemeClr val="tx1"/>
                </a:solidFill>
                <a:effectLst/>
                <a:uLnTx/>
                <a:uFillTx/>
                <a:latin typeface="HelloArchitect Medium" charset="0"/>
                <a:ea typeface="HelloArchitect Medium" charset="0"/>
                <a:cs typeface="HelloArchitect Medium" charset="0"/>
              </a:rPr>
              <a:t> the</a:t>
            </a:r>
            <a:r>
              <a:rPr kumimoji="0" lang="en-US" sz="2000" b="0" i="0" u="none" strike="noStrike" kern="1200" cap="none" spc="0" normalizeH="0" baseline="0" noProof="0" dirty="0">
                <a:ln>
                  <a:noFill/>
                </a:ln>
                <a:solidFill>
                  <a:schemeClr val="tx1"/>
                </a:solidFill>
                <a:effectLst/>
                <a:uLnTx/>
                <a:uFillTx/>
                <a:latin typeface="HelloArchitect Medium" charset="0"/>
                <a:ea typeface="HelloArchitect Medium" charset="0"/>
                <a:cs typeface="HelloArchitect Medium" charset="0"/>
              </a:rPr>
              <a:t> </a:t>
            </a:r>
            <a:r>
              <a:rPr lang="en-US" sz="2000" dirty="0">
                <a:latin typeface="HelloArchitect Medium" charset="0"/>
                <a:ea typeface="HelloArchitect Medium" charset="0"/>
                <a:cs typeface="HelloArchitect Medium" charset="0"/>
              </a:rPr>
              <a:t>S</a:t>
            </a:r>
            <a:r>
              <a:rPr kumimoji="0" lang="en-US" sz="2000" b="0" i="0" u="none" strike="noStrike" kern="1200" cap="none" spc="0" normalizeH="0" baseline="0" noProof="0" dirty="0">
                <a:ln>
                  <a:noFill/>
                </a:ln>
                <a:solidFill>
                  <a:schemeClr val="tx1"/>
                </a:solidFill>
                <a:effectLst/>
                <a:uLnTx/>
                <a:uFillTx/>
                <a:latin typeface="HelloArchitect Medium" charset="0"/>
                <a:ea typeface="HelloArchitect Medium" charset="0"/>
                <a:cs typeface="HelloArchitect Medium" charset="0"/>
              </a:rPr>
              <a:t>mart </a:t>
            </a:r>
            <a:r>
              <a:rPr lang="en-US" sz="2000" dirty="0">
                <a:latin typeface="HelloArchitect Medium" charset="0"/>
                <a:ea typeface="HelloArchitect Medium" charset="0"/>
                <a:cs typeface="HelloArchitect Medium" charset="0"/>
              </a:rPr>
              <a:t>T</a:t>
            </a:r>
            <a:r>
              <a:rPr kumimoji="0" lang="en-US" sz="2000" b="0" i="0" u="none" strike="noStrike" kern="1200" cap="none" spc="0" normalizeH="0" baseline="0" noProof="0" dirty="0">
                <a:ln>
                  <a:noFill/>
                </a:ln>
                <a:solidFill>
                  <a:schemeClr val="tx1"/>
                </a:solidFill>
                <a:effectLst/>
                <a:uLnTx/>
                <a:uFillTx/>
                <a:latin typeface="HelloArchitect Medium" charset="0"/>
                <a:ea typeface="HelloArchitect Medium" charset="0"/>
                <a:cs typeface="HelloArchitect Medium" charset="0"/>
              </a:rPr>
              <a:t>ag system</a:t>
            </a:r>
            <a:r>
              <a:rPr kumimoji="0" lang="mr-IN" sz="2000" b="0" i="0" u="none" strike="noStrike" kern="1200" cap="none" spc="0" normalizeH="0" baseline="0" noProof="0" dirty="0">
                <a:ln>
                  <a:noFill/>
                </a:ln>
                <a:solidFill>
                  <a:schemeClr val="tx1"/>
                </a:solidFill>
                <a:effectLst/>
                <a:uLnTx/>
                <a:uFillTx/>
                <a:latin typeface="HelloArchitect Medium" charset="0"/>
                <a:ea typeface="HelloArchitect Medium" charset="0"/>
                <a:cs typeface="HelloArchitect Medium" charset="0"/>
              </a:rPr>
              <a:t>…</a:t>
            </a:r>
            <a:endParaRPr kumimoji="0" lang="en-US" sz="2000" b="0" i="0" u="none" strike="noStrike" kern="1200" cap="none" spc="0" normalizeH="0" baseline="0" noProof="0" dirty="0">
              <a:ln>
                <a:noFill/>
              </a:ln>
              <a:solidFill>
                <a:schemeClr val="tx1"/>
              </a:solidFill>
              <a:effectLst/>
              <a:uLnTx/>
              <a:uFillTx/>
              <a:latin typeface="HelloArchitect Medium" charset="0"/>
              <a:ea typeface="HelloArchitect Medium" charset="0"/>
              <a:cs typeface="HelloArchitect Medium" charset="0"/>
            </a:endParaRPr>
          </a:p>
          <a:p>
            <a:pPr marL="0" marR="0" indent="0" algn="ctr" defTabSz="914400" rtl="0" eaLnBrk="1" fontAlgn="auto" latinLnBrk="0" hangingPunct="1">
              <a:lnSpc>
                <a:spcPct val="100000"/>
              </a:lnSpc>
              <a:spcBef>
                <a:spcPct val="0"/>
              </a:spcBef>
              <a:spcAft>
                <a:spcPts val="0"/>
              </a:spcAft>
              <a:buClrTx/>
              <a:buSzTx/>
              <a:buFontTx/>
              <a:buNone/>
              <a:tabLst/>
            </a:pPr>
            <a:r>
              <a:rPr lang="en-US" sz="2000" dirty="0">
                <a:latin typeface="HelloArchitect Medium" charset="0"/>
                <a:ea typeface="HelloArchitect Medium" charset="0"/>
                <a:cs typeface="HelloArchitect Medium" charset="0"/>
              </a:rPr>
              <a:t>Will be used for transportation only. Must be attached to </a:t>
            </a:r>
          </a:p>
          <a:p>
            <a:pPr marL="0" marR="0" indent="0" algn="ctr" defTabSz="914400" rtl="0" eaLnBrk="1" fontAlgn="auto" latinLnBrk="0" hangingPunct="1">
              <a:lnSpc>
                <a:spcPct val="100000"/>
              </a:lnSpc>
              <a:spcBef>
                <a:spcPct val="0"/>
              </a:spcBef>
              <a:spcAft>
                <a:spcPts val="0"/>
              </a:spcAft>
              <a:buClrTx/>
              <a:buSzTx/>
              <a:buFontTx/>
              <a:buNone/>
              <a:tabLst/>
            </a:pPr>
            <a:r>
              <a:rPr lang="en-US" sz="2000" dirty="0">
                <a:latin typeface="HelloArchitect Medium" charset="0"/>
                <a:ea typeface="HelloArchitect Medium" charset="0"/>
                <a:cs typeface="HelloArchitect Medium" charset="0"/>
              </a:rPr>
              <a:t>child’s backpack before first day of school. If lost, a replacement </a:t>
            </a:r>
          </a:p>
          <a:p>
            <a:pPr marL="0" marR="0" indent="0" algn="ctr" defTabSz="914400" rtl="0" eaLnBrk="1" fontAlgn="auto" latinLnBrk="0" hangingPunct="1">
              <a:lnSpc>
                <a:spcPct val="100000"/>
              </a:lnSpc>
              <a:spcBef>
                <a:spcPct val="0"/>
              </a:spcBef>
              <a:spcAft>
                <a:spcPts val="0"/>
              </a:spcAft>
              <a:buClrTx/>
              <a:buSzTx/>
              <a:buFontTx/>
              <a:buNone/>
              <a:tabLst/>
            </a:pPr>
            <a:r>
              <a:rPr lang="en-US" sz="2000" dirty="0">
                <a:latin typeface="HelloArchitect Medium" charset="0"/>
                <a:ea typeface="HelloArchitect Medium" charset="0"/>
                <a:cs typeface="HelloArchitect Medium" charset="0"/>
              </a:rPr>
              <a:t>must be purchased from the front office.  </a:t>
            </a:r>
            <a:endParaRPr kumimoji="0" lang="en-US" sz="2000" b="0" i="0" u="none" strike="noStrike" kern="1200" cap="none" spc="0" normalizeH="0" baseline="0" noProof="0" dirty="0">
              <a:ln>
                <a:noFill/>
              </a:ln>
              <a:solidFill>
                <a:schemeClr val="tx1"/>
              </a:solidFill>
              <a:effectLst/>
              <a:uLnTx/>
              <a:uFillTx/>
              <a:latin typeface="HelloArchitect Medium" charset="0"/>
              <a:ea typeface="HelloArchitect Medium" charset="0"/>
              <a:cs typeface="HelloArchitect Medium" charset="0"/>
            </a:endParaRPr>
          </a:p>
        </p:txBody>
      </p:sp>
    </p:spTree>
    <p:extLst>
      <p:ext uri="{BB962C8B-B14F-4D97-AF65-F5344CB8AC3E}">
        <p14:creationId xmlns:p14="http://schemas.microsoft.com/office/powerpoint/2010/main" val="1149831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914400" y="533400"/>
            <a:ext cx="8229600" cy="6324600"/>
          </a:xfrm>
        </p:spPr>
        <p:txBody>
          <a:bodyPr>
            <a:normAutofit/>
          </a:bodyPr>
          <a:lstStyle/>
          <a:p>
            <a:pPr marL="0" indent="0">
              <a:lnSpc>
                <a:spcPct val="200000"/>
              </a:lnSpc>
            </a:pPr>
            <a:r>
              <a:rPr lang="en-US" sz="2200" b="1" u="sng" dirty="0">
                <a:latin typeface="HelloArchitect"/>
                <a:cs typeface="HelloArchitect"/>
              </a:rPr>
              <a:t>Set up an account for your child on SMART TAG </a:t>
            </a:r>
            <a:r>
              <a:rPr lang="en-US" sz="2200" b="1" u="sng" dirty="0" err="1">
                <a:latin typeface="HelloArchitect"/>
                <a:cs typeface="HelloArchitect"/>
              </a:rPr>
              <a:t>Dissmissal</a:t>
            </a:r>
            <a:r>
              <a:rPr lang="en-US" sz="2200" b="1" u="sng" dirty="0">
                <a:latin typeface="HelloArchitect"/>
                <a:cs typeface="HelloArchitect"/>
              </a:rPr>
              <a:t> manager this evening if you have not already</a:t>
            </a:r>
            <a:r>
              <a:rPr lang="en-US" sz="2200" b="1" dirty="0">
                <a:latin typeface="HelloArchitect"/>
                <a:cs typeface="HelloArchitect"/>
              </a:rPr>
              <a:t>! </a:t>
            </a:r>
          </a:p>
          <a:p>
            <a:pPr marL="0" indent="0">
              <a:lnSpc>
                <a:spcPct val="200000"/>
              </a:lnSpc>
            </a:pPr>
            <a:r>
              <a:rPr lang="en-US" sz="2200" dirty="0">
                <a:latin typeface="HelloArchitect"/>
                <a:cs typeface="HelloArchitect"/>
              </a:rPr>
              <a:t>At Muffin Morning someone will be here to assist parents in setting up transportation and getting their bus info. </a:t>
            </a:r>
          </a:p>
          <a:p>
            <a:endParaRPr lang="en-US" sz="2200" dirty="0"/>
          </a:p>
          <a:p>
            <a:r>
              <a:rPr lang="en-US" sz="2200" dirty="0">
                <a:latin typeface="HelloArchitect Medium" panose="02000603000000000000" pitchFamily="2" charset="0"/>
                <a:ea typeface="HelloArchitect Medium" panose="02000603000000000000" pitchFamily="2" charset="0"/>
              </a:rPr>
              <a:t>All changes to afternoon transportation must be made before 2:00pm. in SMART TAG Dismissal Manager. (After school programs, birthday parties, </a:t>
            </a:r>
            <a:r>
              <a:rPr lang="en-US" sz="2200" dirty="0" err="1">
                <a:latin typeface="HelloArchitect Medium" panose="02000603000000000000" pitchFamily="2" charset="0"/>
                <a:ea typeface="HelloArchitect Medium" panose="02000603000000000000" pitchFamily="2" charset="0"/>
              </a:rPr>
              <a:t>etc</a:t>
            </a:r>
            <a:r>
              <a:rPr lang="en-US" sz="2200" dirty="0">
                <a:latin typeface="HelloArchitect Medium" panose="02000603000000000000" pitchFamily="2" charset="0"/>
                <a:ea typeface="HelloArchitect Medium" panose="02000603000000000000" pitchFamily="2" charset="0"/>
              </a:rPr>
              <a:t>…)</a:t>
            </a:r>
          </a:p>
          <a:p>
            <a:endParaRPr lang="en-US" sz="2200" dirty="0">
              <a:latin typeface="HelloArchitect Medium" panose="02000603000000000000" pitchFamily="2" charset="0"/>
              <a:ea typeface="HelloArchitect Medium" panose="02000603000000000000" pitchFamily="2" charset="0"/>
            </a:endParaRPr>
          </a:p>
          <a:p>
            <a:r>
              <a:rPr lang="en-US" sz="2200" dirty="0">
                <a:latin typeface="HelloArchitect Medium" panose="02000603000000000000" pitchFamily="2" charset="0"/>
                <a:ea typeface="HelloArchitect Medium" panose="02000603000000000000" pitchFamily="2" charset="0"/>
              </a:rPr>
              <a:t>STAFF IS LEGALLY BOUND TO SEND CHILDREN via the route listed on their SMART TAG Dismissal. </a:t>
            </a:r>
          </a:p>
        </p:txBody>
      </p:sp>
      <p:sp>
        <p:nvSpPr>
          <p:cNvPr id="13" name="Title 6"/>
          <p:cNvSpPr>
            <a:spLocks noGrp="1"/>
          </p:cNvSpPr>
          <p:nvPr>
            <p:ph type="title"/>
          </p:nvPr>
        </p:nvSpPr>
        <p:spPr>
          <a:xfrm>
            <a:off x="152400" y="76200"/>
            <a:ext cx="8915400" cy="639763"/>
          </a:xfrm>
        </p:spPr>
        <p:txBody>
          <a:bodyPr/>
          <a:lstStyle/>
          <a:p>
            <a:pPr algn="ctr">
              <a:buNone/>
            </a:pPr>
            <a:r>
              <a:rPr lang="en-US" sz="4800" dirty="0">
                <a:latin typeface="HelloMummy"/>
                <a:cs typeface="HelloMummy"/>
              </a:rPr>
              <a:t>Transportation Home:</a:t>
            </a:r>
          </a:p>
        </p:txBody>
      </p:sp>
      <p:pic>
        <p:nvPicPr>
          <p:cNvPr id="3" name="Picture 2"/>
          <p:cNvPicPr>
            <a:picLocks noChangeAspect="1"/>
          </p:cNvPicPr>
          <p:nvPr/>
        </p:nvPicPr>
        <p:blipFill>
          <a:blip r:embed="rId3"/>
          <a:stretch>
            <a:fillRect/>
          </a:stretch>
        </p:blipFill>
        <p:spPr>
          <a:xfrm>
            <a:off x="7621144" y="2750185"/>
            <a:ext cx="1370456" cy="954751"/>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26891" b="50420" l="46947" r="98664">
                        <a14:foregroundMark x1="62786" y1="43978" x2="62786" y2="43978"/>
                        <a14:foregroundMark x1="85115" y1="44538" x2="85115" y2="44538"/>
                      </a14:backgroundRemoval>
                    </a14:imgEffect>
                  </a14:imgLayer>
                </a14:imgProps>
              </a:ext>
            </a:extLst>
          </a:blip>
          <a:srcRect l="47346" t="26770" r="1675" b="49849"/>
          <a:stretch/>
        </p:blipFill>
        <p:spPr>
          <a:xfrm>
            <a:off x="304800" y="838200"/>
            <a:ext cx="594261" cy="371370"/>
          </a:xfrm>
          <a:prstGeom prst="rect">
            <a:avLst/>
          </a:prstGeom>
        </p:spPr>
      </p:pic>
      <p:sp>
        <p:nvSpPr>
          <p:cNvPr id="8" name="TextBox 7"/>
          <p:cNvSpPr txBox="1"/>
          <p:nvPr/>
        </p:nvSpPr>
        <p:spPr>
          <a:xfrm>
            <a:off x="762000" y="-2743200"/>
            <a:ext cx="8229600" cy="27432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11" name="TextBox 10"/>
          <p:cNvSpPr txBox="1"/>
          <p:nvPr/>
        </p:nvSpPr>
        <p:spPr>
          <a:xfrm>
            <a:off x="609600" y="-3048000"/>
            <a:ext cx="6629400" cy="3048000"/>
          </a:xfrm>
          <a:prstGeom prst="rect">
            <a:avLst/>
          </a:prstGeom>
        </p:spPr>
        <p:txBody>
          <a:bodyPr vert="horz" wrap="square" lIns="91440" tIns="45720" rIns="91440" bIns="45720" rtlCol="0" anchor="ctr">
            <a:normAutofit/>
          </a:bodyPr>
          <a:lstStyle/>
          <a:p>
            <a:endParaRPr lang="en-US" sz="2400" dirty="0">
              <a:solidFill>
                <a:srgbClr val="FFFFFF"/>
              </a:solidFill>
            </a:endParaRPr>
          </a:p>
        </p:txBody>
      </p:sp>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26891" b="50420" l="46947" r="98664">
                        <a14:foregroundMark x1="62786" y1="43978" x2="62786" y2="43978"/>
                        <a14:foregroundMark x1="85115" y1="44538" x2="85115" y2="44538"/>
                      </a14:backgroundRemoval>
                    </a14:imgEffect>
                  </a14:imgLayer>
                </a14:imgProps>
              </a:ext>
            </a:extLst>
          </a:blip>
          <a:srcRect l="47346" t="26770" r="1675" b="49849"/>
          <a:stretch/>
        </p:blipFill>
        <p:spPr>
          <a:xfrm>
            <a:off x="236270" y="2180824"/>
            <a:ext cx="594261" cy="371370"/>
          </a:xfrm>
          <a:prstGeom prst="rect">
            <a:avLst/>
          </a:prstGeom>
        </p:spPr>
      </p:pic>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26891" b="50420" l="46947" r="98664">
                        <a14:foregroundMark x1="62786" y1="43978" x2="62786" y2="43978"/>
                        <a14:foregroundMark x1="85115" y1="44538" x2="85115" y2="44538"/>
                      </a14:backgroundRemoval>
                    </a14:imgEffect>
                  </a14:imgLayer>
                </a14:imgProps>
              </a:ext>
            </a:extLst>
          </a:blip>
          <a:srcRect l="47346" t="26770" r="1675" b="49849"/>
          <a:stretch/>
        </p:blipFill>
        <p:spPr>
          <a:xfrm>
            <a:off x="320139" y="4876800"/>
            <a:ext cx="594261" cy="371370"/>
          </a:xfrm>
          <a:prstGeom prst="rect">
            <a:avLst/>
          </a:prstGeom>
        </p:spPr>
      </p:pic>
      <p:pic>
        <p:nvPicPr>
          <p:cNvPr id="10" name="Picture 9">
            <a:extLst>
              <a:ext uri="{FF2B5EF4-FFF2-40B4-BE49-F238E27FC236}">
                <a16:creationId xmlns:a16="http://schemas.microsoft.com/office/drawing/2014/main" id="{E399F514-E8BD-E448-98BF-69B7B727A78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6891" b="50420" l="46947" r="98664">
                        <a14:foregroundMark x1="62786" y1="43978" x2="62786" y2="43978"/>
                        <a14:foregroundMark x1="85115" y1="44538" x2="85115" y2="44538"/>
                      </a14:backgroundRemoval>
                    </a14:imgEffect>
                  </a14:imgLayer>
                </a14:imgProps>
              </a:ext>
            </a:extLst>
          </a:blip>
          <a:srcRect l="47346" t="26770" r="1675" b="49849"/>
          <a:stretch/>
        </p:blipFill>
        <p:spPr>
          <a:xfrm>
            <a:off x="312469" y="3789473"/>
            <a:ext cx="594261" cy="371370"/>
          </a:xfrm>
          <a:prstGeom prst="rect">
            <a:avLst/>
          </a:prstGeom>
        </p:spPr>
      </p:pic>
    </p:spTree>
    <p:extLst>
      <p:ext uri="{BB962C8B-B14F-4D97-AF65-F5344CB8AC3E}">
        <p14:creationId xmlns:p14="http://schemas.microsoft.com/office/powerpoint/2010/main" val="959400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4106722"/>
            <a:ext cx="7467600" cy="2718677"/>
          </a:xfrm>
          <a:prstGeom prst="rect">
            <a:avLst/>
          </a:prstGeom>
        </p:spPr>
        <p:txBody>
          <a:bodyPr vert="horz" wrap="none" lIns="91440" tIns="45720" rIns="91440" bIns="45720" rtlCol="0" anchor="ctr">
            <a:normAutofit/>
          </a:bodyPr>
          <a:lstStyle/>
          <a:p>
            <a:pPr>
              <a:spcBef>
                <a:spcPct val="0"/>
              </a:spcBef>
            </a:pPr>
            <a:endParaRPr lang="en-US" sz="2400" noProof="0" dirty="0">
              <a:solidFill>
                <a:srgbClr val="FFFFFF"/>
              </a:solidFill>
              <a:latin typeface="Ckschoolpics"/>
              <a:cs typeface="Ckschoolpics"/>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8" name="Title 6"/>
          <p:cNvSpPr txBox="1">
            <a:spLocks/>
          </p:cNvSpPr>
          <p:nvPr/>
        </p:nvSpPr>
        <p:spPr>
          <a:xfrm>
            <a:off x="152400" y="198437"/>
            <a:ext cx="8839200" cy="639763"/>
          </a:xfrm>
          <a:prstGeom prst="rect">
            <a:avLst/>
          </a:prstGeom>
        </p:spPr>
        <p:txBody>
          <a:bodyPr vert="horz" lIns="91440" tIns="45720" rIns="91440" bIns="45720" rtlCol="0" anchor="ctr">
            <a:noAutofit/>
          </a:bodyPr>
          <a:lstStyle>
            <a:lvl1pPr algn="l" defTabSz="914400" rtl="0" eaLnBrk="1" latinLnBrk="0" hangingPunct="1">
              <a:spcBef>
                <a:spcPct val="0"/>
              </a:spcBef>
              <a:buClr>
                <a:schemeClr val="bg1">
                  <a:lumMod val="95000"/>
                </a:schemeClr>
              </a:buClr>
              <a:buFont typeface="Arial" pitchFamily="34" charset="0"/>
              <a:buChar char="•"/>
              <a:defRPr sz="3600" b="1" kern="1200" baseline="0">
                <a:solidFill>
                  <a:schemeClr val="bg1"/>
                </a:solidFill>
                <a:latin typeface="+mj-lt"/>
                <a:ea typeface="+mj-ea"/>
                <a:cs typeface="Segoe UI" pitchFamily="34" charset="0"/>
              </a:defRPr>
            </a:lvl1pPr>
          </a:lstStyle>
          <a:p>
            <a:pPr algn="ctr">
              <a:buFont typeface="Arial" pitchFamily="34" charset="0"/>
              <a:buNone/>
            </a:pPr>
            <a:r>
              <a:rPr lang="en-US" sz="4800" dirty="0">
                <a:latin typeface="KG Cold Coffee"/>
                <a:cs typeface="KG Cold Coffee"/>
              </a:rPr>
              <a:t>Philanthropy…</a:t>
            </a:r>
          </a:p>
        </p:txBody>
      </p:sp>
      <p:pic>
        <p:nvPicPr>
          <p:cNvPr id="15" name="Picture 14"/>
          <p:cNvPicPr>
            <a:picLocks noChangeAspect="1"/>
          </p:cNvPicPr>
          <p:nvPr/>
        </p:nvPicPr>
        <p:blipFill rotWithShape="1">
          <a:blip r:embed="rId3">
            <a:extLst>
              <a:ext uri="{BEBA8EAE-BF5A-486C-A8C5-ECC9F3942E4B}">
                <a14:imgProps xmlns:a14="http://schemas.microsoft.com/office/drawing/2010/main">
                  <a14:imgLayer r:embed="rId4">
                    <a14:imgEffect>
                      <a14:backgroundRemoval t="29278" b="91255" l="6286" r="41714">
                        <a14:foregroundMark x1="10571" y1="55133" x2="9714" y2="73764"/>
                        <a14:foregroundMark x1="14286" y1="65779" x2="28571" y2="79087"/>
                        <a14:foregroundMark x1="26286" y1="39163" x2="34857" y2="49810"/>
                        <a14:foregroundMark x1="24286" y1="38403" x2="15429" y2="49810"/>
                        <a14:foregroundMark x1="14000" y1="53612" x2="11714" y2="68441"/>
                        <a14:foregroundMark x1="12286" y1="72243" x2="17429" y2="84411"/>
                        <a14:foregroundMark x1="20286" y1="84791" x2="32571" y2="79848"/>
                        <a14:foregroundMark x1="32286" y1="75285" x2="36571" y2="57034"/>
                      </a14:backgroundRemoval>
                    </a14:imgEffect>
                  </a14:imgLayer>
                </a14:imgProps>
              </a:ext>
            </a:extLst>
          </a:blip>
          <a:srcRect l="6662" t="29520" r="58221" b="9086"/>
          <a:stretch/>
        </p:blipFill>
        <p:spPr>
          <a:xfrm>
            <a:off x="228600" y="836716"/>
            <a:ext cx="1219200" cy="1601684"/>
          </a:xfrm>
          <a:prstGeom prst="rect">
            <a:avLst/>
          </a:prstGeom>
        </p:spPr>
      </p:pic>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ackgroundRemoval t="938" b="100000" l="0" r="100000">
                        <a14:backgroundMark x1="47841" y1="10625" x2="47841" y2="10625"/>
                        <a14:backgroundMark x1="71595" y1="36250" x2="71595" y2="36250"/>
                        <a14:backgroundMark x1="45183" y1="93594" x2="45183" y2="93594"/>
                      </a14:backgroundRemoval>
                    </a14:imgEffect>
                  </a14:imgLayer>
                </a14:imgProps>
              </a:ext>
            </a:extLst>
          </a:blip>
          <a:stretch>
            <a:fillRect/>
          </a:stretch>
        </p:blipFill>
        <p:spPr>
          <a:xfrm>
            <a:off x="7391400" y="4267200"/>
            <a:ext cx="1720215" cy="1828800"/>
          </a:xfrm>
          <a:prstGeom prst="rect">
            <a:avLst/>
          </a:prstGeom>
        </p:spPr>
      </p:pic>
      <p:sp>
        <p:nvSpPr>
          <p:cNvPr id="6" name="Text Placeholder 2"/>
          <p:cNvSpPr>
            <a:spLocks noGrp="1"/>
          </p:cNvSpPr>
          <p:nvPr>
            <p:ph type="body" sz="quarter" idx="4294967295"/>
          </p:nvPr>
        </p:nvSpPr>
        <p:spPr>
          <a:xfrm>
            <a:off x="1371600" y="1558061"/>
            <a:ext cx="7239000" cy="5097322"/>
          </a:xfrm>
          <a:prstGeom prst="rect">
            <a:avLst/>
          </a:prstGeom>
        </p:spPr>
        <p:txBody>
          <a:bodyPr>
            <a:normAutofit/>
          </a:bodyPr>
          <a:lstStyle/>
          <a:p>
            <a:pPr marL="0" indent="0">
              <a:buNone/>
            </a:pPr>
            <a:r>
              <a:rPr lang="en-US" sz="2800" dirty="0">
                <a:latin typeface="HelloArchitect"/>
                <a:cs typeface="HelloArchitect"/>
              </a:rPr>
              <a:t>Last year the students raised money to hatch 25 more chicks for the Community First chicken coop. </a:t>
            </a:r>
          </a:p>
          <a:p>
            <a:pPr marL="0" indent="0">
              <a:buNone/>
            </a:pPr>
            <a:endParaRPr lang="en-US" sz="2800" dirty="0">
              <a:latin typeface="HelloArchitect"/>
              <a:cs typeface="HelloArchitect"/>
            </a:endParaRPr>
          </a:p>
          <a:p>
            <a:pPr marL="0" indent="0">
              <a:buNone/>
            </a:pPr>
            <a:r>
              <a:rPr lang="en-US" sz="2800" dirty="0">
                <a:latin typeface="HelloArchitect"/>
                <a:cs typeface="HelloArchitect"/>
              </a:rPr>
              <a:t>This year we will be hatching around 25 more to supplement the Community First flock.</a:t>
            </a:r>
          </a:p>
        </p:txBody>
      </p:sp>
    </p:spTree>
    <p:extLst>
      <p:ext uri="{BB962C8B-B14F-4D97-AF65-F5344CB8AC3E}">
        <p14:creationId xmlns:p14="http://schemas.microsoft.com/office/powerpoint/2010/main" val="706979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152400" y="990600"/>
            <a:ext cx="8839200" cy="4724400"/>
          </a:xfrm>
          <a:prstGeom prst="rect">
            <a:avLst/>
          </a:prstGeom>
        </p:spPr>
      </p:pic>
      <p:sp>
        <p:nvSpPr>
          <p:cNvPr id="2" name="Title 1"/>
          <p:cNvSpPr>
            <a:spLocks noGrp="1"/>
          </p:cNvSpPr>
          <p:nvPr>
            <p:ph type="title"/>
          </p:nvPr>
        </p:nvSpPr>
        <p:spPr>
          <a:xfrm>
            <a:off x="228600" y="228600"/>
            <a:ext cx="8763000" cy="685801"/>
          </a:xfrm>
        </p:spPr>
        <p:txBody>
          <a:bodyPr/>
          <a:lstStyle/>
          <a:p>
            <a:pPr algn="ctr">
              <a:buNone/>
            </a:pPr>
            <a:r>
              <a:rPr lang="en-US" sz="4400" dirty="0" err="1">
                <a:latin typeface="KG Cold Coffee"/>
                <a:cs typeface="KG Cold Coffee"/>
              </a:rPr>
              <a:t>Ipads</a:t>
            </a:r>
            <a:r>
              <a:rPr lang="en-US" sz="4400" dirty="0">
                <a:latin typeface="KG Cold Coffee"/>
                <a:cs typeface="KG Cold Coffee"/>
              </a:rPr>
              <a:t> &amp; tech…</a:t>
            </a:r>
          </a:p>
        </p:txBody>
      </p:sp>
      <p:sp>
        <p:nvSpPr>
          <p:cNvPr id="5" name="TextBox 4"/>
          <p:cNvSpPr txBox="1"/>
          <p:nvPr/>
        </p:nvSpPr>
        <p:spPr>
          <a:xfrm>
            <a:off x="2227045" y="1739231"/>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22" name="TextBox 21"/>
          <p:cNvSpPr txBox="1"/>
          <p:nvPr/>
        </p:nvSpPr>
        <p:spPr>
          <a:xfrm>
            <a:off x="5583286" y="5660485"/>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6" name="Title 1"/>
          <p:cNvSpPr txBox="1">
            <a:spLocks/>
          </p:cNvSpPr>
          <p:nvPr/>
        </p:nvSpPr>
        <p:spPr>
          <a:xfrm>
            <a:off x="457200" y="1143000"/>
            <a:ext cx="8153400" cy="4724400"/>
          </a:xfrm>
          <a:prstGeom prst="rect">
            <a:avLst/>
          </a:prstGeom>
        </p:spPr>
        <p:txBody>
          <a:bodyPr vert="horz" lIns="91440" tIns="45720" rIns="91440" bIns="45720" rtlCol="0" anchor="b">
            <a:noAutofit/>
          </a:bodyPr>
          <a:lstStyle>
            <a:lvl1pPr algn="l" defTabSz="914400" rtl="0" eaLnBrk="1" latinLnBrk="0" hangingPunct="1">
              <a:spcBef>
                <a:spcPct val="0"/>
              </a:spcBef>
              <a:buClr>
                <a:schemeClr val="bg1">
                  <a:lumMod val="95000"/>
                </a:schemeClr>
              </a:buClr>
              <a:buFont typeface="Arial" pitchFamily="34" charset="0"/>
              <a:buChar char="•"/>
              <a:defRPr sz="1800" b="1" kern="1200" baseline="0">
                <a:solidFill>
                  <a:schemeClr val="bg1"/>
                </a:solidFill>
                <a:latin typeface="+mj-lt"/>
                <a:ea typeface="+mj-ea"/>
                <a:cs typeface="Segoe UI" pitchFamily="34" charset="0"/>
              </a:defRPr>
            </a:lvl1pPr>
          </a:lstStyle>
          <a:p>
            <a:pPr algn="ctr">
              <a:buNone/>
            </a:pPr>
            <a:r>
              <a:rPr lang="en-US" sz="2800" u="sng" dirty="0">
                <a:latin typeface="KG Miss Kindergarten"/>
                <a:cs typeface="KG Miss Kindergarten"/>
              </a:rPr>
              <a:t>The district’s LEAP initiative in kindergarten: </a:t>
            </a:r>
          </a:p>
          <a:p>
            <a:pPr algn="ctr">
              <a:buNone/>
            </a:pPr>
            <a:r>
              <a:rPr lang="en-US" sz="2400" dirty="0">
                <a:latin typeface="KG Miss Kindergarten"/>
                <a:cs typeface="KG Miss Kindergarten"/>
              </a:rPr>
              <a:t>*Learning </a:t>
            </a:r>
            <a:r>
              <a:rPr lang="en-US" sz="2400" dirty="0" err="1">
                <a:latin typeface="KG Miss Kindergarten"/>
                <a:cs typeface="KG Miss Kindergarten"/>
              </a:rPr>
              <a:t>iPad</a:t>
            </a:r>
            <a:r>
              <a:rPr lang="en-US" sz="2400" dirty="0">
                <a:latin typeface="KG Miss Kindergarten"/>
                <a:cs typeface="KG Miss Kindergarten"/>
              </a:rPr>
              <a:t> use skills</a:t>
            </a:r>
          </a:p>
          <a:p>
            <a:pPr algn="ctr">
              <a:buNone/>
            </a:pPr>
            <a:r>
              <a:rPr lang="en-US" sz="2400" dirty="0">
                <a:latin typeface="KG Miss Kindergarten"/>
                <a:cs typeface="KG Miss Kindergarten"/>
              </a:rPr>
              <a:t>*Learning internet safety</a:t>
            </a:r>
          </a:p>
          <a:p>
            <a:pPr algn="ctr">
              <a:buNone/>
            </a:pPr>
            <a:r>
              <a:rPr lang="en-US" sz="2400" dirty="0">
                <a:latin typeface="KG Miss Kindergarten"/>
                <a:cs typeface="KG Miss Kindergarten"/>
              </a:rPr>
              <a:t>*Use district sanctioned apps</a:t>
            </a:r>
            <a:br>
              <a:rPr lang="en-US" sz="2400" dirty="0">
                <a:latin typeface="KG Miss Kindergarten"/>
                <a:cs typeface="KG Miss Kindergarten"/>
              </a:rPr>
            </a:br>
            <a:r>
              <a:rPr lang="en-US" sz="2400" dirty="0">
                <a:latin typeface="KG Miss Kindergarten"/>
                <a:cs typeface="KG Miss Kindergarten"/>
              </a:rPr>
              <a:t>*Productive not consumptive apps</a:t>
            </a:r>
            <a:br>
              <a:rPr lang="en-US" sz="2400" dirty="0">
                <a:latin typeface="KG Miss Kindergarten"/>
                <a:cs typeface="KG Miss Kindergarten"/>
              </a:rPr>
            </a:br>
            <a:r>
              <a:rPr lang="en-US" sz="2400" dirty="0">
                <a:latin typeface="KG Miss Kindergarten"/>
                <a:cs typeface="KG Miss Kindergarten"/>
              </a:rPr>
              <a:t>*Used for some assessments</a:t>
            </a:r>
          </a:p>
          <a:p>
            <a:pPr algn="ctr">
              <a:buNone/>
            </a:pPr>
            <a:r>
              <a:rPr lang="en-US" sz="2400" dirty="0">
                <a:latin typeface="KG Miss Kindergarten"/>
                <a:cs typeface="KG Miss Kindergarten"/>
              </a:rPr>
              <a:t>*Learning keyboarding</a:t>
            </a:r>
          </a:p>
          <a:p>
            <a:pPr algn="ctr">
              <a:buNone/>
            </a:pPr>
            <a:r>
              <a:rPr lang="en-US" sz="2400" dirty="0">
                <a:latin typeface="KG Miss Kindergarten"/>
                <a:cs typeface="KG Miss Kindergarten"/>
              </a:rPr>
              <a:t>*Learning beginning coding</a:t>
            </a:r>
          </a:p>
          <a:p>
            <a:pPr algn="ctr">
              <a:buNone/>
            </a:pPr>
            <a:r>
              <a:rPr lang="en-US" sz="2400" dirty="0">
                <a:latin typeface="KG Miss Kindergarten"/>
                <a:cs typeface="KG Miss Kindergarten"/>
              </a:rPr>
              <a:t>*Link on our Parent page!</a:t>
            </a:r>
          </a:p>
          <a:p>
            <a:pPr algn="ctr">
              <a:buNone/>
            </a:pPr>
            <a:r>
              <a:rPr lang="en-US" sz="2400" dirty="0">
                <a:latin typeface="KG Miss Kindergarten"/>
                <a:cs typeface="KG Miss Kindergarten"/>
              </a:rPr>
              <a:t> *</a:t>
            </a:r>
            <a:r>
              <a:rPr lang="en-US" sz="2400" dirty="0" err="1">
                <a:latin typeface="KG Miss Kindergarten"/>
                <a:cs typeface="KG Miss Kindergarten"/>
              </a:rPr>
              <a:t>Commonsense.org</a:t>
            </a:r>
            <a:endParaRPr lang="en-US" sz="2400" dirty="0">
              <a:latin typeface="KG Miss Kindergarten"/>
              <a:cs typeface="KG Miss Kindergarten"/>
            </a:endParaRPr>
          </a:p>
          <a:p>
            <a:pPr algn="ctr">
              <a:buNone/>
            </a:pPr>
            <a:r>
              <a:rPr lang="en-US" sz="2400" dirty="0">
                <a:latin typeface="KG Miss Kindergarten"/>
                <a:cs typeface="KG Miss Kindergarten"/>
              </a:rPr>
              <a:t>*AAP </a:t>
            </a:r>
            <a:r>
              <a:rPr lang="mr-IN" sz="2400" dirty="0">
                <a:latin typeface="KG Miss Kindergarten"/>
                <a:cs typeface="KG Miss Kindergarten"/>
              </a:rPr>
              <a:t>–</a:t>
            </a:r>
            <a:r>
              <a:rPr lang="en-US" sz="2400" dirty="0">
                <a:latin typeface="KG Miss Kindergarten"/>
                <a:cs typeface="KG Miss Kindergarten"/>
              </a:rPr>
              <a:t> screen time</a:t>
            </a:r>
            <a:r>
              <a:rPr lang="mr-IN" sz="2400" dirty="0">
                <a:latin typeface="KG Miss Kindergarten"/>
                <a:cs typeface="KG Miss Kindergarten"/>
              </a:rPr>
              <a:t>…</a:t>
            </a:r>
            <a:r>
              <a:rPr lang="en-US" sz="2400" dirty="0">
                <a:latin typeface="KG Miss Kindergarten"/>
                <a:cs typeface="KG Miss Kindergarten"/>
              </a:rPr>
              <a:t> excess re-wires the brain</a:t>
            </a:r>
          </a:p>
          <a:p>
            <a:pPr algn="ctr">
              <a:buNone/>
            </a:pPr>
            <a:endParaRPr lang="en-US" sz="2400" dirty="0">
              <a:latin typeface="AbcTeacher"/>
              <a:cs typeface="AbcTeacher"/>
            </a:endParaRPr>
          </a:p>
        </p:txBody>
      </p:sp>
      <p:pic>
        <p:nvPicPr>
          <p:cNvPr id="3" name="Picture 2"/>
          <p:cNvPicPr>
            <a:picLocks noChangeAspect="1"/>
          </p:cNvPicPr>
          <p:nvPr/>
        </p:nvPicPr>
        <p:blipFill>
          <a:blip r:embed="rId4"/>
          <a:stretch>
            <a:fillRect/>
          </a:stretch>
        </p:blipFill>
        <p:spPr>
          <a:xfrm>
            <a:off x="7604881" y="2362200"/>
            <a:ext cx="1310519" cy="2520229"/>
          </a:xfrm>
          <a:prstGeom prst="rect">
            <a:avLst/>
          </a:prstGeom>
        </p:spPr>
      </p:pic>
    </p:spTree>
    <p:extLst>
      <p:ext uri="{BB962C8B-B14F-4D97-AF65-F5344CB8AC3E}">
        <p14:creationId xmlns:p14="http://schemas.microsoft.com/office/powerpoint/2010/main" val="1862117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193800"/>
            <a:ext cx="7943400" cy="4191000"/>
          </a:xfrm>
        </p:spPr>
        <p:txBody>
          <a:bodyPr/>
          <a:lstStyle/>
          <a:p>
            <a:pPr algn="ctr"/>
            <a:r>
              <a:rPr lang="en-US" sz="3200" dirty="0">
                <a:latin typeface="Ckgood Medium" charset="0"/>
                <a:ea typeface="Ckgood Medium" charset="0"/>
                <a:cs typeface="Ckgood Medium" charset="0"/>
              </a:rPr>
              <a:t>Do you have any grade-wide questions </a:t>
            </a:r>
            <a:br>
              <a:rPr lang="en-US" sz="3200" dirty="0">
                <a:latin typeface="Ckgood Medium" charset="0"/>
                <a:ea typeface="Ckgood Medium" charset="0"/>
                <a:cs typeface="Ckgood Medium" charset="0"/>
              </a:rPr>
            </a:br>
            <a:r>
              <a:rPr lang="en-US" sz="3200" dirty="0">
                <a:latin typeface="Ckgood Medium" charset="0"/>
                <a:ea typeface="Ckgood Medium" charset="0"/>
                <a:cs typeface="Ckgood Medium" charset="0"/>
              </a:rPr>
              <a:t>for us?</a:t>
            </a:r>
            <a:br>
              <a:rPr lang="en-US" sz="3200" dirty="0">
                <a:latin typeface="Ckgood Medium" charset="0"/>
                <a:ea typeface="Ckgood Medium" charset="0"/>
                <a:cs typeface="Ckgood Medium" charset="0"/>
              </a:rPr>
            </a:br>
            <a:r>
              <a:rPr lang="en-US" sz="2400" dirty="0">
                <a:latin typeface="HelloChalkTalk Medium" charset="0"/>
                <a:ea typeface="HelloChalkTalk Medium" charset="0"/>
                <a:cs typeface="HelloChalkTalk Medium" charset="0"/>
              </a:rPr>
              <a:t>Specific questions can be asked in a moment in your child’s classroom. We will each dismiss to your child’s classroom to learn more about your child’s class and volunteer needs.</a:t>
            </a:r>
            <a:br>
              <a:rPr lang="en-US" sz="2400" dirty="0">
                <a:latin typeface="HelloChalkTalk Medium" charset="0"/>
                <a:ea typeface="HelloChalkTalk Medium" charset="0"/>
                <a:cs typeface="HelloChalkTalk Medium" charset="0"/>
              </a:rPr>
            </a:br>
            <a:r>
              <a:rPr lang="en-US" sz="2400" dirty="0">
                <a:latin typeface="HelloChalkTalk Medium" charset="0"/>
                <a:ea typeface="HelloChalkTalk Medium" charset="0"/>
                <a:cs typeface="HelloChalkTalk Medium" charset="0"/>
              </a:rPr>
              <a:t>Purdy: room 31</a:t>
            </a:r>
            <a:br>
              <a:rPr lang="en-US" sz="2400" dirty="0">
                <a:latin typeface="HelloChalkTalk Medium" charset="0"/>
                <a:ea typeface="HelloChalkTalk Medium" charset="0"/>
                <a:cs typeface="HelloChalkTalk Medium" charset="0"/>
              </a:rPr>
            </a:br>
            <a:r>
              <a:rPr lang="en-US" sz="2400" dirty="0">
                <a:latin typeface="HelloChalkTalk Medium" charset="0"/>
                <a:ea typeface="HelloChalkTalk Medium" charset="0"/>
                <a:cs typeface="HelloChalkTalk Medium" charset="0"/>
              </a:rPr>
              <a:t>Linder: room 32</a:t>
            </a:r>
            <a:br>
              <a:rPr lang="en-US" sz="2400" dirty="0">
                <a:latin typeface="HelloChalkTalk Medium" charset="0"/>
                <a:ea typeface="HelloChalkTalk Medium" charset="0"/>
                <a:cs typeface="HelloChalkTalk Medium" charset="0"/>
              </a:rPr>
            </a:br>
            <a:r>
              <a:rPr lang="en-US" sz="2400" dirty="0">
                <a:latin typeface="HelloChalkTalk Medium" charset="0"/>
                <a:ea typeface="HelloChalkTalk Medium" charset="0"/>
                <a:cs typeface="HelloChalkTalk Medium" charset="0"/>
              </a:rPr>
              <a:t>Chen: room 33</a:t>
            </a:r>
            <a:br>
              <a:rPr lang="en-US" sz="2400" dirty="0">
                <a:latin typeface="HelloChalkTalk Medium" charset="0"/>
                <a:ea typeface="HelloChalkTalk Medium" charset="0"/>
                <a:cs typeface="HelloChalkTalk Medium" charset="0"/>
              </a:rPr>
            </a:br>
            <a:r>
              <a:rPr lang="en-US" sz="2400" dirty="0">
                <a:latin typeface="HelloChalkTalk Medium" charset="0"/>
                <a:ea typeface="HelloChalkTalk Medium" charset="0"/>
                <a:cs typeface="HelloChalkTalk Medium" charset="0"/>
              </a:rPr>
              <a:t>Ormand &amp; Patterson: room 34</a:t>
            </a:r>
            <a:br>
              <a:rPr lang="en-US" sz="2400" dirty="0">
                <a:latin typeface="HelloChalkTalk Medium" charset="0"/>
                <a:ea typeface="HelloChalkTalk Medium" charset="0"/>
                <a:cs typeface="HelloChalkTalk Medium" charset="0"/>
              </a:rPr>
            </a:br>
            <a:r>
              <a:rPr lang="en-US" sz="2400" dirty="0">
                <a:latin typeface="HelloChalkTalk Medium" charset="0"/>
                <a:ea typeface="HelloChalkTalk Medium" charset="0"/>
                <a:cs typeface="HelloChalkTalk Medium" charset="0"/>
              </a:rPr>
              <a:t>Martinez: room 35</a:t>
            </a:r>
            <a:br>
              <a:rPr lang="en-US" sz="2400" dirty="0">
                <a:latin typeface="HelloChalkTalk Medium" charset="0"/>
                <a:ea typeface="HelloChalkTalk Medium" charset="0"/>
                <a:cs typeface="HelloChalkTalk Medium" charset="0"/>
              </a:rPr>
            </a:br>
            <a:endParaRPr lang="en-US" sz="2400" dirty="0">
              <a:latin typeface="HelloChalkTalk Medium" charset="0"/>
              <a:ea typeface="HelloChalkTalk Medium" charset="0"/>
              <a:cs typeface="HelloChalkTalk Medium" charset="0"/>
            </a:endParaRPr>
          </a:p>
        </p:txBody>
      </p:sp>
      <p:sp>
        <p:nvSpPr>
          <p:cNvPr id="5" name="TextBox 4"/>
          <p:cNvSpPr txBox="1"/>
          <p:nvPr/>
        </p:nvSpPr>
        <p:spPr>
          <a:xfrm>
            <a:off x="8422640" y="4927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9" name="TextBox 8"/>
          <p:cNvSpPr txBox="1"/>
          <p:nvPr/>
        </p:nvSpPr>
        <p:spPr>
          <a:xfrm>
            <a:off x="6601415" y="1587563"/>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3" name="TextBox 2">
            <a:extLst>
              <a:ext uri="{FF2B5EF4-FFF2-40B4-BE49-F238E27FC236}">
                <a16:creationId xmlns:a16="http://schemas.microsoft.com/office/drawing/2014/main" id="{13D05C04-7276-6845-86D2-9E331BC7497C}"/>
              </a:ext>
            </a:extLst>
          </p:cNvPr>
          <p:cNvSpPr txBox="1"/>
          <p:nvPr/>
        </p:nvSpPr>
        <p:spPr>
          <a:xfrm>
            <a:off x="-628073" y="5763491"/>
            <a:ext cx="0" cy="0"/>
          </a:xfrm>
          <a:prstGeom prst="rect">
            <a:avLst/>
          </a:prstGeom>
        </p:spPr>
        <p:txBody>
          <a:bodyPr vert="horz" wrap="none" lIns="91440" tIns="45720" rIns="91440" bIns="45720" rtlCol="0" anchor="ctr">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4" name="TextBox 3">
            <a:extLst>
              <a:ext uri="{FF2B5EF4-FFF2-40B4-BE49-F238E27FC236}">
                <a16:creationId xmlns:a16="http://schemas.microsoft.com/office/drawing/2014/main" id="{6864CAD5-4042-B843-A47E-C4D4F68BA943}"/>
              </a:ext>
            </a:extLst>
          </p:cNvPr>
          <p:cNvSpPr txBox="1"/>
          <p:nvPr/>
        </p:nvSpPr>
        <p:spPr>
          <a:xfrm>
            <a:off x="-757382" y="4756727"/>
            <a:ext cx="0" cy="0"/>
          </a:xfrm>
          <a:prstGeom prst="rect">
            <a:avLst/>
          </a:prstGeom>
        </p:spPr>
        <p:txBody>
          <a:bodyPr vert="horz" wrap="none" lIns="91440" tIns="45720" rIns="91440" bIns="45720" rtlCol="0" anchor="ctr">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6" name="TextBox 5">
            <a:extLst>
              <a:ext uri="{FF2B5EF4-FFF2-40B4-BE49-F238E27FC236}">
                <a16:creationId xmlns:a16="http://schemas.microsoft.com/office/drawing/2014/main" id="{A1440014-DD63-1649-8B3C-3B3D0CDEC9B6}"/>
              </a:ext>
            </a:extLst>
          </p:cNvPr>
          <p:cNvSpPr txBox="1"/>
          <p:nvPr/>
        </p:nvSpPr>
        <p:spPr>
          <a:xfrm>
            <a:off x="-2022764" y="4950691"/>
            <a:ext cx="0" cy="0"/>
          </a:xfrm>
          <a:prstGeom prst="rect">
            <a:avLst/>
          </a:prstGeom>
        </p:spPr>
        <p:txBody>
          <a:bodyPr vert="horz" wrap="none" lIns="91440" tIns="45720" rIns="91440" bIns="45720" rtlCol="0" anchor="ctr">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1802987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38298" b="69681" l="2305" r="31028">
                        <a14:foregroundMark x1="8688" y1="60638" x2="8688" y2="60638"/>
                        <a14:foregroundMark x1="4965" y1="58865" x2="4965" y2="58865"/>
                        <a14:foregroundMark x1="16844" y1="41135" x2="21809" y2="40957"/>
                        <a14:foregroundMark x1="3369" y1="55851" x2="3369" y2="58156"/>
                        <a14:foregroundMark x1="28014" y1="63652" x2="28014" y2="57447"/>
                      </a14:backgroundRemoval>
                    </a14:imgEffect>
                  </a14:imgLayer>
                </a14:imgProps>
              </a:ext>
            </a:extLst>
          </a:blip>
          <a:srcRect l="1876" t="38841" r="70448" b="30158"/>
          <a:stretch/>
        </p:blipFill>
        <p:spPr>
          <a:xfrm>
            <a:off x="6937100" y="0"/>
            <a:ext cx="1292500" cy="1447800"/>
          </a:xfrm>
          <a:prstGeom prst="rect">
            <a:avLst/>
          </a:prstGeom>
        </p:spPr>
      </p:pic>
      <p:sp>
        <p:nvSpPr>
          <p:cNvPr id="13" name="Title 6"/>
          <p:cNvSpPr>
            <a:spLocks noGrp="1"/>
          </p:cNvSpPr>
          <p:nvPr>
            <p:ph type="title"/>
          </p:nvPr>
        </p:nvSpPr>
        <p:spPr>
          <a:xfrm>
            <a:off x="-76200" y="122237"/>
            <a:ext cx="8763000" cy="639763"/>
          </a:xfrm>
        </p:spPr>
        <p:txBody>
          <a:bodyPr/>
          <a:lstStyle/>
          <a:p>
            <a:pPr algn="ctr">
              <a:buNone/>
            </a:pPr>
            <a:r>
              <a:rPr lang="en-US" sz="4000" dirty="0">
                <a:latin typeface="KG Cold Coffee"/>
                <a:cs typeface="KG Cold Coffee"/>
              </a:rPr>
              <a:t>Muffin Morning</a:t>
            </a:r>
          </a:p>
        </p:txBody>
      </p:sp>
      <p:sp>
        <p:nvSpPr>
          <p:cNvPr id="14" name="Text Placeholder 9"/>
          <p:cNvSpPr>
            <a:spLocks noGrp="1"/>
          </p:cNvSpPr>
          <p:nvPr>
            <p:ph type="body" sz="quarter" idx="13"/>
          </p:nvPr>
        </p:nvSpPr>
        <p:spPr>
          <a:xfrm>
            <a:off x="228600" y="1066800"/>
            <a:ext cx="8686800" cy="4572000"/>
          </a:xfrm>
        </p:spPr>
        <p:txBody>
          <a:bodyPr>
            <a:normAutofit/>
          </a:bodyPr>
          <a:lstStyle/>
          <a:p>
            <a:pPr marL="0" indent="0"/>
            <a:endParaRPr lang="en-US" dirty="0"/>
          </a:p>
          <a:p>
            <a:pPr algn="ctr"/>
            <a:r>
              <a:rPr lang="en-US" sz="2600" dirty="0">
                <a:latin typeface="KG Cold Coffee"/>
                <a:cs typeface="KG Cold Coffee"/>
              </a:rPr>
              <a:t>7:30-8:30a.m. on Tuesday the 21</a:t>
            </a:r>
            <a:r>
              <a:rPr lang="en-US" sz="2600" baseline="30000" dirty="0">
                <a:latin typeface="KG Cold Coffee"/>
                <a:cs typeface="KG Cold Coffee"/>
              </a:rPr>
              <a:t>st</a:t>
            </a:r>
            <a:r>
              <a:rPr lang="en-US" sz="2600" dirty="0">
                <a:latin typeface="KG Cold Coffee"/>
                <a:cs typeface="KG Cold Coffee"/>
              </a:rPr>
              <a:t> </a:t>
            </a:r>
          </a:p>
          <a:p>
            <a:endParaRPr lang="en-US" dirty="0">
              <a:latin typeface="HelloArchitect"/>
              <a:cs typeface="HelloArchitect"/>
            </a:endParaRPr>
          </a:p>
          <a:p>
            <a:r>
              <a:rPr lang="en-US" dirty="0">
                <a:latin typeface="HelloArchitect"/>
                <a:cs typeface="HelloArchitect"/>
              </a:rPr>
              <a:t>       An </a:t>
            </a:r>
            <a:r>
              <a:rPr lang="en-US" u="sng" dirty="0">
                <a:latin typeface="HelloArchitect"/>
                <a:cs typeface="HelloArchitect"/>
              </a:rPr>
              <a:t>important</a:t>
            </a:r>
            <a:r>
              <a:rPr lang="en-US" dirty="0">
                <a:latin typeface="HelloArchitect"/>
                <a:cs typeface="HelloArchitect"/>
              </a:rPr>
              <a:t> time for your child to meet their teacher.</a:t>
            </a:r>
          </a:p>
          <a:p>
            <a:endParaRPr lang="en-US" dirty="0">
              <a:latin typeface="HelloArchitect"/>
              <a:cs typeface="HelloArchitect"/>
            </a:endParaRPr>
          </a:p>
          <a:p>
            <a:r>
              <a:rPr lang="en-US" dirty="0">
                <a:latin typeface="HelloArchitect"/>
                <a:cs typeface="HelloArchitect"/>
              </a:rPr>
              <a:t>       It is a come and go event.</a:t>
            </a:r>
          </a:p>
          <a:p>
            <a:endParaRPr lang="en-US" dirty="0">
              <a:latin typeface="HelloArchitect"/>
              <a:cs typeface="HelloArchitect"/>
            </a:endParaRPr>
          </a:p>
          <a:p>
            <a:r>
              <a:rPr lang="en-US" dirty="0">
                <a:latin typeface="HelloArchitect"/>
                <a:cs typeface="HelloArchitect"/>
              </a:rPr>
              <a:t>       Take a picture of your child with his/her teacher. </a:t>
            </a:r>
          </a:p>
          <a:p>
            <a:r>
              <a:rPr lang="en-US" dirty="0">
                <a:latin typeface="HelloArchitect"/>
                <a:cs typeface="HelloArchitect"/>
              </a:rPr>
              <a:t>        </a:t>
            </a:r>
          </a:p>
          <a:p>
            <a:r>
              <a:rPr lang="en-US" dirty="0">
                <a:latin typeface="HelloArchitect"/>
                <a:cs typeface="HelloArchitect"/>
              </a:rPr>
              <a:t>        First day of school drop off at the “hug zone”. </a:t>
            </a:r>
          </a:p>
        </p:txBody>
      </p:sp>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14362" b="39362" l="73759" r="97872"/>
                    </a14:imgEffect>
                    <a14:imgEffect>
                      <a14:sharpenSoften amount="25000"/>
                    </a14:imgEffect>
                  </a14:imgLayer>
                </a14:imgProps>
              </a:ext>
            </a:extLst>
          </a:blip>
          <a:srcRect l="73503" t="14423" r="2151" b="59985"/>
          <a:stretch/>
        </p:blipFill>
        <p:spPr>
          <a:xfrm rot="860887">
            <a:off x="7506625" y="636712"/>
            <a:ext cx="1669682" cy="1755077"/>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47518" b="87411" l="27837" r="68262"/>
                    </a14:imgEffect>
                    <a14:imgEffect>
                      <a14:sharpenSoften amount="-25000"/>
                    </a14:imgEffect>
                  </a14:imgLayer>
                </a14:imgProps>
              </a:ext>
            </a:extLst>
          </a:blip>
          <a:srcRect l="28229" t="47713" r="31818" b="12755"/>
          <a:stretch/>
        </p:blipFill>
        <p:spPr>
          <a:xfrm rot="20817663">
            <a:off x="131773" y="76199"/>
            <a:ext cx="1752600" cy="1734117"/>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9">
                    <a14:imgEffect>
                      <a14:backgroundRemoval t="14362" b="39362" l="73759" r="97872"/>
                    </a14:imgEffect>
                    <a14:imgEffect>
                      <a14:sharpenSoften amount="25000"/>
                    </a14:imgEffect>
                  </a14:imgLayer>
                </a14:imgProps>
              </a:ext>
            </a:extLst>
          </a:blip>
          <a:srcRect l="73503" t="14423" r="2151" b="59985"/>
          <a:stretch/>
        </p:blipFill>
        <p:spPr>
          <a:xfrm>
            <a:off x="447589" y="2485011"/>
            <a:ext cx="390611" cy="410589"/>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10">
                    <a14:imgEffect>
                      <a14:backgroundRemoval t="14362" b="39362" l="73759" r="97872"/>
                    </a14:imgEffect>
                    <a14:imgEffect>
                      <a14:sharpenSoften amount="25000"/>
                    </a14:imgEffect>
                  </a14:imgLayer>
                </a14:imgProps>
              </a:ext>
            </a:extLst>
          </a:blip>
          <a:srcRect l="73503" t="14423" r="2151" b="59985"/>
          <a:stretch/>
        </p:blipFill>
        <p:spPr>
          <a:xfrm>
            <a:off x="457200" y="3323211"/>
            <a:ext cx="390611" cy="410589"/>
          </a:xfrm>
          <a:prstGeom prst="rect">
            <a:avLst/>
          </a:prstGeom>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11">
                    <a14:imgEffect>
                      <a14:backgroundRemoval t="14362" b="39362" l="73759" r="97872"/>
                    </a14:imgEffect>
                    <a14:imgEffect>
                      <a14:sharpenSoften amount="25000"/>
                    </a14:imgEffect>
                  </a14:imgLayer>
                </a14:imgProps>
              </a:ext>
            </a:extLst>
          </a:blip>
          <a:srcRect l="73503" t="14423" r="2151" b="59985"/>
          <a:stretch/>
        </p:blipFill>
        <p:spPr>
          <a:xfrm>
            <a:off x="523789" y="5075811"/>
            <a:ext cx="390611" cy="410589"/>
          </a:xfrm>
          <a:prstGeom prst="rect">
            <a:avLst/>
          </a:prstGeom>
        </p:spPr>
      </p:pic>
      <p:pic>
        <p:nvPicPr>
          <p:cNvPr id="16" name="Picture 15"/>
          <p:cNvPicPr>
            <a:picLocks noChangeAspect="1"/>
          </p:cNvPicPr>
          <p:nvPr/>
        </p:nvPicPr>
        <p:blipFill rotWithShape="1">
          <a:blip r:embed="rId5">
            <a:extLst>
              <a:ext uri="{BEBA8EAE-BF5A-486C-A8C5-ECC9F3942E4B}">
                <a14:imgProps xmlns:a14="http://schemas.microsoft.com/office/drawing/2010/main">
                  <a14:imgLayer r:embed="rId12">
                    <a14:imgEffect>
                      <a14:backgroundRemoval t="14362" b="39362" l="73759" r="97872"/>
                    </a14:imgEffect>
                    <a14:imgEffect>
                      <a14:sharpenSoften amount="25000"/>
                    </a14:imgEffect>
                  </a14:imgLayer>
                </a14:imgProps>
              </a:ext>
            </a:extLst>
          </a:blip>
          <a:srcRect l="73503" t="14423" r="2151" b="59985"/>
          <a:stretch/>
        </p:blipFill>
        <p:spPr>
          <a:xfrm>
            <a:off x="471798" y="4191000"/>
            <a:ext cx="390611" cy="410589"/>
          </a:xfrm>
          <a:prstGeom prst="rect">
            <a:avLst/>
          </a:prstGeom>
        </p:spPr>
      </p:pic>
    </p:spTree>
    <p:extLst>
      <p:ext uri="{BB962C8B-B14F-4D97-AF65-F5344CB8AC3E}">
        <p14:creationId xmlns:p14="http://schemas.microsoft.com/office/powerpoint/2010/main" val="2867173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22640" y="4927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9" name="TextBox 8"/>
          <p:cNvSpPr txBox="1"/>
          <p:nvPr/>
        </p:nvSpPr>
        <p:spPr>
          <a:xfrm>
            <a:off x="6601415" y="1587563"/>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185165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3400" y="122237"/>
            <a:ext cx="8229600" cy="639763"/>
          </a:xfrm>
        </p:spPr>
        <p:txBody>
          <a:bodyPr/>
          <a:lstStyle/>
          <a:p>
            <a:pPr algn="ctr">
              <a:buNone/>
            </a:pPr>
            <a:r>
              <a:rPr lang="en-US" sz="4400" dirty="0">
                <a:latin typeface="KG Cold Coffee"/>
                <a:cs typeface="KG Cold Coffee"/>
              </a:rPr>
              <a:t>Kinder Schedule</a:t>
            </a:r>
          </a:p>
        </p:txBody>
      </p:sp>
      <p:sp>
        <p:nvSpPr>
          <p:cNvPr id="41" name="Text Placeholder 40"/>
          <p:cNvSpPr>
            <a:spLocks noGrp="1"/>
          </p:cNvSpPr>
          <p:nvPr>
            <p:ph type="body" sz="quarter" idx="16"/>
          </p:nvPr>
        </p:nvSpPr>
        <p:spPr>
          <a:xfrm>
            <a:off x="2362200" y="762000"/>
            <a:ext cx="6629400" cy="457200"/>
          </a:xfrm>
        </p:spPr>
        <p:txBody>
          <a:bodyPr>
            <a:noAutofit/>
          </a:bodyPr>
          <a:lstStyle/>
          <a:p>
            <a:pPr lvl="0"/>
            <a:r>
              <a:rPr lang="en-US" sz="2400" dirty="0">
                <a:latin typeface="HelloArchitect"/>
                <a:cs typeface="HelloArchitect"/>
              </a:rPr>
              <a:t>Earliest kids can be dropped off in cafeteria</a:t>
            </a:r>
          </a:p>
        </p:txBody>
      </p:sp>
      <p:sp>
        <p:nvSpPr>
          <p:cNvPr id="29" name="Right Arrow Callout 28"/>
          <p:cNvSpPr/>
          <p:nvPr/>
        </p:nvSpPr>
        <p:spPr>
          <a:xfrm>
            <a:off x="457200" y="7620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7:30</a:t>
            </a:r>
          </a:p>
        </p:txBody>
      </p:sp>
      <p:sp>
        <p:nvSpPr>
          <p:cNvPr id="19" name="Text Placeholder 40"/>
          <p:cNvSpPr>
            <a:spLocks noGrp="1"/>
          </p:cNvSpPr>
          <p:nvPr>
            <p:ph type="body" sz="quarter" idx="16"/>
          </p:nvPr>
        </p:nvSpPr>
        <p:spPr>
          <a:xfrm>
            <a:off x="2362200" y="1295400"/>
            <a:ext cx="6629400" cy="457200"/>
          </a:xfrm>
        </p:spPr>
        <p:txBody>
          <a:bodyPr>
            <a:noAutofit/>
          </a:bodyPr>
          <a:lstStyle/>
          <a:p>
            <a:pPr lvl="0"/>
            <a:r>
              <a:rPr lang="en-US" sz="4000" dirty="0">
                <a:latin typeface="HelloArchitect"/>
                <a:cs typeface="HelloArchitect"/>
              </a:rPr>
              <a:t>Classrooms open</a:t>
            </a:r>
          </a:p>
        </p:txBody>
      </p:sp>
      <p:sp>
        <p:nvSpPr>
          <p:cNvPr id="20" name="Right Arrow Callout 19"/>
          <p:cNvSpPr/>
          <p:nvPr/>
        </p:nvSpPr>
        <p:spPr>
          <a:xfrm>
            <a:off x="457200" y="14478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8:10</a:t>
            </a:r>
          </a:p>
        </p:txBody>
      </p:sp>
      <p:sp>
        <p:nvSpPr>
          <p:cNvPr id="21" name="Text Placeholder 40"/>
          <p:cNvSpPr>
            <a:spLocks noGrp="1"/>
          </p:cNvSpPr>
          <p:nvPr>
            <p:ph type="body" sz="quarter" idx="16"/>
          </p:nvPr>
        </p:nvSpPr>
        <p:spPr>
          <a:xfrm>
            <a:off x="2438400" y="2057400"/>
            <a:ext cx="6629400" cy="457200"/>
          </a:xfrm>
        </p:spPr>
        <p:txBody>
          <a:bodyPr>
            <a:noAutofit/>
          </a:bodyPr>
          <a:lstStyle/>
          <a:p>
            <a:pPr lvl="0"/>
            <a:r>
              <a:rPr lang="en-US" sz="4000" dirty="0">
                <a:latin typeface="HelloArchitect"/>
                <a:cs typeface="HelloArchitect"/>
              </a:rPr>
              <a:t>School starts</a:t>
            </a:r>
          </a:p>
        </p:txBody>
      </p:sp>
      <p:sp>
        <p:nvSpPr>
          <p:cNvPr id="22" name="Right Arrow Callout 21"/>
          <p:cNvSpPr/>
          <p:nvPr/>
        </p:nvSpPr>
        <p:spPr>
          <a:xfrm>
            <a:off x="457200" y="21336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8:20</a:t>
            </a:r>
          </a:p>
        </p:txBody>
      </p:sp>
      <p:sp>
        <p:nvSpPr>
          <p:cNvPr id="23" name="Text Placeholder 40"/>
          <p:cNvSpPr>
            <a:spLocks noGrp="1"/>
          </p:cNvSpPr>
          <p:nvPr>
            <p:ph type="body" sz="quarter" idx="16"/>
          </p:nvPr>
        </p:nvSpPr>
        <p:spPr>
          <a:xfrm>
            <a:off x="2438400" y="2743200"/>
            <a:ext cx="6629400" cy="457200"/>
          </a:xfrm>
        </p:spPr>
        <p:txBody>
          <a:bodyPr>
            <a:noAutofit/>
          </a:bodyPr>
          <a:lstStyle/>
          <a:p>
            <a:pPr lvl="0"/>
            <a:r>
              <a:rPr lang="en-US" sz="4000" dirty="0">
                <a:latin typeface="HelloArchitect"/>
                <a:cs typeface="HelloArchitect"/>
              </a:rPr>
              <a:t>Academics</a:t>
            </a:r>
          </a:p>
        </p:txBody>
      </p:sp>
      <p:sp>
        <p:nvSpPr>
          <p:cNvPr id="25" name="Right Arrow Callout 24"/>
          <p:cNvSpPr/>
          <p:nvPr/>
        </p:nvSpPr>
        <p:spPr>
          <a:xfrm>
            <a:off x="457200" y="28194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8:20</a:t>
            </a:r>
          </a:p>
        </p:txBody>
      </p:sp>
      <p:sp>
        <p:nvSpPr>
          <p:cNvPr id="30" name="Text Placeholder 40"/>
          <p:cNvSpPr>
            <a:spLocks noGrp="1"/>
          </p:cNvSpPr>
          <p:nvPr>
            <p:ph type="body" sz="quarter" idx="16"/>
          </p:nvPr>
        </p:nvSpPr>
        <p:spPr>
          <a:xfrm>
            <a:off x="2438400" y="3429000"/>
            <a:ext cx="6629400" cy="457200"/>
          </a:xfrm>
        </p:spPr>
        <p:txBody>
          <a:bodyPr>
            <a:noAutofit/>
          </a:bodyPr>
          <a:lstStyle/>
          <a:p>
            <a:pPr lvl="0"/>
            <a:r>
              <a:rPr lang="en-US" sz="4000" dirty="0">
                <a:latin typeface="HelloArchitect"/>
                <a:cs typeface="HelloArchitect"/>
              </a:rPr>
              <a:t>Brain Break</a:t>
            </a:r>
          </a:p>
        </p:txBody>
      </p:sp>
      <p:sp>
        <p:nvSpPr>
          <p:cNvPr id="31" name="Right Arrow Callout 30"/>
          <p:cNvSpPr/>
          <p:nvPr/>
        </p:nvSpPr>
        <p:spPr>
          <a:xfrm>
            <a:off x="457200" y="35052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10:30</a:t>
            </a:r>
          </a:p>
        </p:txBody>
      </p:sp>
      <p:sp>
        <p:nvSpPr>
          <p:cNvPr id="14" name="Right Arrow Callout 13"/>
          <p:cNvSpPr/>
          <p:nvPr/>
        </p:nvSpPr>
        <p:spPr>
          <a:xfrm>
            <a:off x="457200" y="42672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10:50</a:t>
            </a:r>
          </a:p>
        </p:txBody>
      </p:sp>
      <p:sp>
        <p:nvSpPr>
          <p:cNvPr id="15" name="Right Arrow Callout 14"/>
          <p:cNvSpPr/>
          <p:nvPr/>
        </p:nvSpPr>
        <p:spPr>
          <a:xfrm>
            <a:off x="457200" y="49530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11:15</a:t>
            </a:r>
          </a:p>
        </p:txBody>
      </p:sp>
      <p:sp>
        <p:nvSpPr>
          <p:cNvPr id="2" name="TextBox 1"/>
          <p:cNvSpPr txBox="1"/>
          <p:nvPr/>
        </p:nvSpPr>
        <p:spPr>
          <a:xfrm>
            <a:off x="2781751" y="4555204"/>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18" name="Text Placeholder 40"/>
          <p:cNvSpPr>
            <a:spLocks noGrp="1"/>
          </p:cNvSpPr>
          <p:nvPr>
            <p:ph type="body" sz="quarter" idx="16"/>
          </p:nvPr>
        </p:nvSpPr>
        <p:spPr>
          <a:xfrm>
            <a:off x="2438400" y="4191000"/>
            <a:ext cx="6629400" cy="457200"/>
          </a:xfrm>
        </p:spPr>
        <p:txBody>
          <a:bodyPr>
            <a:noAutofit/>
          </a:bodyPr>
          <a:lstStyle/>
          <a:p>
            <a:pPr lvl="0"/>
            <a:r>
              <a:rPr lang="en-US" sz="4000" dirty="0">
                <a:latin typeface="HelloArchitect"/>
                <a:cs typeface="HelloArchitect"/>
              </a:rPr>
              <a:t>Lunch</a:t>
            </a:r>
          </a:p>
        </p:txBody>
      </p:sp>
      <p:sp>
        <p:nvSpPr>
          <p:cNvPr id="24" name="Text Placeholder 40"/>
          <p:cNvSpPr>
            <a:spLocks noGrp="1"/>
          </p:cNvSpPr>
          <p:nvPr>
            <p:ph type="body" sz="quarter" idx="16"/>
          </p:nvPr>
        </p:nvSpPr>
        <p:spPr>
          <a:xfrm>
            <a:off x="2438400" y="4876800"/>
            <a:ext cx="6629400" cy="457200"/>
          </a:xfrm>
        </p:spPr>
        <p:txBody>
          <a:bodyPr>
            <a:noAutofit/>
          </a:bodyPr>
          <a:lstStyle/>
          <a:p>
            <a:pPr lvl="0"/>
            <a:r>
              <a:rPr lang="en-US" sz="4000" dirty="0">
                <a:latin typeface="HelloArchitect"/>
                <a:cs typeface="HelloArchitect"/>
              </a:rPr>
              <a:t>Academics</a:t>
            </a:r>
          </a:p>
        </p:txBody>
      </p:sp>
      <p:pic>
        <p:nvPicPr>
          <p:cNvPr id="34" name="Picture 33"/>
          <p:cNvPicPr>
            <a:picLocks noChangeAspect="1"/>
          </p:cNvPicPr>
          <p:nvPr/>
        </p:nvPicPr>
        <p:blipFill>
          <a:blip r:embed="rId3"/>
          <a:stretch>
            <a:fillRect/>
          </a:stretch>
        </p:blipFill>
        <p:spPr>
          <a:xfrm rot="241945">
            <a:off x="6533618" y="1828800"/>
            <a:ext cx="2209800" cy="3855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animBg="1"/>
      <p:bldP spid="21" grpId="0" build="p"/>
      <p:bldP spid="22" grpId="0" animBg="1"/>
      <p:bldP spid="23" grpId="0" build="p"/>
      <p:bldP spid="25" grpId="0" animBg="1"/>
      <p:bldP spid="30" grpId="0" build="p"/>
      <p:bldP spid="31" grpId="0" animBg="1"/>
      <p:bldP spid="14" grpId="0" animBg="1"/>
      <p:bldP spid="15" grpId="0" animBg="1"/>
      <p:bldP spid="18" grpId="0" build="p"/>
      <p:bldP spid="2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639763"/>
          </a:xfrm>
        </p:spPr>
        <p:txBody>
          <a:bodyPr/>
          <a:lstStyle/>
          <a:p>
            <a:pPr algn="ctr">
              <a:buNone/>
            </a:pPr>
            <a:r>
              <a:rPr lang="en-US" sz="1800" dirty="0">
                <a:latin typeface="KG Cold Coffee"/>
                <a:cs typeface="KG Cold Coffee"/>
              </a:rPr>
              <a:t>Our Daily Schedule </a:t>
            </a:r>
            <a:r>
              <a:rPr lang="en-US" sz="1800" dirty="0" err="1">
                <a:latin typeface="KG Cold Coffee"/>
                <a:cs typeface="KG Cold Coffee"/>
              </a:rPr>
              <a:t>Cont</a:t>
            </a:r>
            <a:r>
              <a:rPr lang="en-US" sz="1800" dirty="0">
                <a:latin typeface="KG Cold Coffee"/>
                <a:cs typeface="KG Cold Coffee"/>
              </a:rPr>
              <a:t>…</a:t>
            </a:r>
          </a:p>
        </p:txBody>
      </p:sp>
      <p:sp>
        <p:nvSpPr>
          <p:cNvPr id="41" name="Text Placeholder 40"/>
          <p:cNvSpPr>
            <a:spLocks noGrp="1"/>
          </p:cNvSpPr>
          <p:nvPr>
            <p:ph type="body" sz="quarter" idx="16"/>
          </p:nvPr>
        </p:nvSpPr>
        <p:spPr>
          <a:xfrm>
            <a:off x="2438400" y="1447800"/>
            <a:ext cx="6629400" cy="457200"/>
          </a:xfrm>
        </p:spPr>
        <p:txBody>
          <a:bodyPr>
            <a:noAutofit/>
          </a:bodyPr>
          <a:lstStyle/>
          <a:p>
            <a:pPr lvl="0"/>
            <a:r>
              <a:rPr lang="en-US" sz="4000" dirty="0">
                <a:latin typeface="HelloArchitect"/>
                <a:cs typeface="HelloArchitect"/>
              </a:rPr>
              <a:t>Recess</a:t>
            </a:r>
          </a:p>
        </p:txBody>
      </p:sp>
      <p:sp>
        <p:nvSpPr>
          <p:cNvPr id="29" name="Right Arrow Callout 28"/>
          <p:cNvSpPr/>
          <p:nvPr/>
        </p:nvSpPr>
        <p:spPr>
          <a:xfrm>
            <a:off x="457200" y="15240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1:25</a:t>
            </a:r>
          </a:p>
        </p:txBody>
      </p:sp>
      <p:sp>
        <p:nvSpPr>
          <p:cNvPr id="19" name="Text Placeholder 40"/>
          <p:cNvSpPr>
            <a:spLocks noGrp="1"/>
          </p:cNvSpPr>
          <p:nvPr>
            <p:ph type="body" sz="quarter" idx="16"/>
          </p:nvPr>
        </p:nvSpPr>
        <p:spPr>
          <a:xfrm>
            <a:off x="2438400" y="2133600"/>
            <a:ext cx="6629400" cy="457200"/>
          </a:xfrm>
        </p:spPr>
        <p:txBody>
          <a:bodyPr>
            <a:noAutofit/>
          </a:bodyPr>
          <a:lstStyle/>
          <a:p>
            <a:pPr lvl="0"/>
            <a:r>
              <a:rPr lang="en-US" sz="4000" dirty="0">
                <a:latin typeface="HelloArchitect"/>
                <a:cs typeface="HelloArchitect"/>
              </a:rPr>
              <a:t>Snack and Story Time</a:t>
            </a:r>
          </a:p>
        </p:txBody>
      </p:sp>
      <p:sp>
        <p:nvSpPr>
          <p:cNvPr id="20" name="Right Arrow Callout 19"/>
          <p:cNvSpPr/>
          <p:nvPr/>
        </p:nvSpPr>
        <p:spPr>
          <a:xfrm>
            <a:off x="457200" y="22098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1:55</a:t>
            </a:r>
          </a:p>
        </p:txBody>
      </p:sp>
      <p:sp>
        <p:nvSpPr>
          <p:cNvPr id="21" name="Text Placeholder 40"/>
          <p:cNvSpPr>
            <a:spLocks noGrp="1"/>
          </p:cNvSpPr>
          <p:nvPr>
            <p:ph type="body" sz="quarter" idx="16"/>
          </p:nvPr>
        </p:nvSpPr>
        <p:spPr>
          <a:xfrm>
            <a:off x="2438400" y="2819400"/>
            <a:ext cx="6629400" cy="457200"/>
          </a:xfrm>
        </p:spPr>
        <p:txBody>
          <a:bodyPr>
            <a:noAutofit/>
          </a:bodyPr>
          <a:lstStyle/>
          <a:p>
            <a:pPr lvl="0"/>
            <a:r>
              <a:rPr lang="en-US" sz="4000" dirty="0">
                <a:latin typeface="HelloArchitect"/>
                <a:cs typeface="HelloArchitect"/>
              </a:rPr>
              <a:t>Academics</a:t>
            </a:r>
          </a:p>
        </p:txBody>
      </p:sp>
      <p:sp>
        <p:nvSpPr>
          <p:cNvPr id="22" name="Right Arrow Callout 21"/>
          <p:cNvSpPr/>
          <p:nvPr/>
        </p:nvSpPr>
        <p:spPr>
          <a:xfrm>
            <a:off x="457200" y="28956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2:15</a:t>
            </a:r>
          </a:p>
        </p:txBody>
      </p:sp>
      <p:sp>
        <p:nvSpPr>
          <p:cNvPr id="23" name="Text Placeholder 40"/>
          <p:cNvSpPr>
            <a:spLocks noGrp="1"/>
          </p:cNvSpPr>
          <p:nvPr>
            <p:ph type="body" sz="quarter" idx="16"/>
          </p:nvPr>
        </p:nvSpPr>
        <p:spPr>
          <a:xfrm>
            <a:off x="2438400" y="3429000"/>
            <a:ext cx="6629400" cy="457200"/>
          </a:xfrm>
        </p:spPr>
        <p:txBody>
          <a:bodyPr>
            <a:noAutofit/>
          </a:bodyPr>
          <a:lstStyle/>
          <a:p>
            <a:pPr lvl="0"/>
            <a:r>
              <a:rPr lang="en-US" sz="4000" dirty="0">
                <a:latin typeface="HelloArchitect"/>
                <a:cs typeface="HelloArchitect"/>
              </a:rPr>
              <a:t>S.T.E.A.M. / </a:t>
            </a:r>
            <a:r>
              <a:rPr lang="en-US" sz="2400" dirty="0">
                <a:latin typeface="HelloArchitect"/>
                <a:cs typeface="HelloArchitect"/>
              </a:rPr>
              <a:t>Developmental Centers</a:t>
            </a:r>
            <a:r>
              <a:rPr lang="en-US" sz="2400" b="1" dirty="0">
                <a:latin typeface="HelloArchitect"/>
                <a:cs typeface="HelloArchitect"/>
              </a:rPr>
              <a:t> </a:t>
            </a:r>
          </a:p>
        </p:txBody>
      </p:sp>
      <p:sp>
        <p:nvSpPr>
          <p:cNvPr id="25" name="Right Arrow Callout 24"/>
          <p:cNvSpPr/>
          <p:nvPr/>
        </p:nvSpPr>
        <p:spPr>
          <a:xfrm>
            <a:off x="457200" y="35814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2:45</a:t>
            </a:r>
          </a:p>
        </p:txBody>
      </p:sp>
      <p:sp>
        <p:nvSpPr>
          <p:cNvPr id="30" name="Text Placeholder 40"/>
          <p:cNvSpPr>
            <a:spLocks noGrp="1"/>
          </p:cNvSpPr>
          <p:nvPr>
            <p:ph type="body" sz="quarter" idx="16"/>
          </p:nvPr>
        </p:nvSpPr>
        <p:spPr>
          <a:xfrm>
            <a:off x="2438400" y="4114800"/>
            <a:ext cx="6629400" cy="457200"/>
          </a:xfrm>
        </p:spPr>
        <p:txBody>
          <a:bodyPr>
            <a:noAutofit/>
          </a:bodyPr>
          <a:lstStyle/>
          <a:p>
            <a:pPr lvl="0"/>
            <a:r>
              <a:rPr lang="en-US" sz="4000" dirty="0">
                <a:latin typeface="HelloArchitect"/>
                <a:cs typeface="HelloArchitect"/>
              </a:rPr>
              <a:t>Closure and Pack Up </a:t>
            </a:r>
          </a:p>
        </p:txBody>
      </p:sp>
      <p:sp>
        <p:nvSpPr>
          <p:cNvPr id="31" name="Right Arrow Callout 30"/>
          <p:cNvSpPr/>
          <p:nvPr/>
        </p:nvSpPr>
        <p:spPr>
          <a:xfrm>
            <a:off x="457200" y="42672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3:15</a:t>
            </a:r>
          </a:p>
        </p:txBody>
      </p:sp>
      <p:sp>
        <p:nvSpPr>
          <p:cNvPr id="14" name="Right Arrow Callout 13"/>
          <p:cNvSpPr/>
          <p:nvPr/>
        </p:nvSpPr>
        <p:spPr>
          <a:xfrm>
            <a:off x="457200" y="49530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3:30</a:t>
            </a:r>
          </a:p>
        </p:txBody>
      </p:sp>
      <p:sp>
        <p:nvSpPr>
          <p:cNvPr id="18" name="Text Placeholder 40"/>
          <p:cNvSpPr>
            <a:spLocks noGrp="1"/>
          </p:cNvSpPr>
          <p:nvPr>
            <p:ph type="body" sz="quarter" idx="16"/>
          </p:nvPr>
        </p:nvSpPr>
        <p:spPr>
          <a:xfrm>
            <a:off x="2438400" y="4800600"/>
            <a:ext cx="6629400" cy="457200"/>
          </a:xfrm>
        </p:spPr>
        <p:txBody>
          <a:bodyPr>
            <a:noAutofit/>
          </a:bodyPr>
          <a:lstStyle/>
          <a:p>
            <a:pPr lvl="0"/>
            <a:r>
              <a:rPr lang="en-US" sz="4000" dirty="0">
                <a:latin typeface="HelloArchitect"/>
                <a:cs typeface="HelloArchitect"/>
              </a:rPr>
              <a:t>Dismissal</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3559" y1="5206" x2="15678" y2="13449"/>
                        <a14:foregroundMark x1="16525" y1="68980" x2="14407" y2="78091"/>
                        <a14:foregroundMark x1="71186" y1="69848" x2="73729" y2="76356"/>
                        <a14:foregroundMark x1="19068" y1="87852" x2="39831" y2="97397"/>
                        <a14:foregroundMark x1="25847" y1="86334" x2="19915" y2="87636"/>
                        <a14:foregroundMark x1="55508" y1="91757" x2="83898" y2="95879"/>
                        <a14:foregroundMark x1="37712" y1="4555" x2="71610" y2="8460"/>
                        <a14:foregroundMark x1="10169" y1="92842" x2="10169" y2="92842"/>
                      </a14:backgroundRemoval>
                    </a14:imgEffect>
                  </a14:imgLayer>
                </a14:imgProps>
              </a:ext>
            </a:extLst>
          </a:blip>
          <a:stretch>
            <a:fillRect/>
          </a:stretch>
        </p:blipFill>
        <p:spPr>
          <a:xfrm>
            <a:off x="7467600" y="3962400"/>
            <a:ext cx="1527085" cy="2982994"/>
          </a:xfrm>
          <a:prstGeom prst="rect">
            <a:avLst/>
          </a:prstGeom>
        </p:spPr>
      </p:pic>
      <p:sp>
        <p:nvSpPr>
          <p:cNvPr id="16" name="Right Arrow Callout 15"/>
          <p:cNvSpPr/>
          <p:nvPr/>
        </p:nvSpPr>
        <p:spPr>
          <a:xfrm>
            <a:off x="457200" y="838200"/>
            <a:ext cx="1828800" cy="533400"/>
          </a:xfrm>
          <a:prstGeom prst="rightArrowCallout">
            <a:avLst/>
          </a:prstGeom>
          <a:solidFill>
            <a:schemeClr val="accent2">
              <a:lumMod val="75000"/>
              <a:alpha val="90000"/>
            </a:schemeClr>
          </a:solidFill>
          <a:ln>
            <a:solidFill>
              <a:schemeClr val="bg2">
                <a:lumMod val="9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accent1">
                    <a:lumMod val="20000"/>
                    <a:lumOff val="80000"/>
                  </a:schemeClr>
                </a:solidFill>
                <a:latin typeface="HelloEtchASketch"/>
                <a:cs typeface="HelloEtchASketch"/>
              </a:rPr>
              <a:t>12:35</a:t>
            </a:r>
          </a:p>
        </p:txBody>
      </p:sp>
      <p:sp>
        <p:nvSpPr>
          <p:cNvPr id="17" name="Text Placeholder 40"/>
          <p:cNvSpPr>
            <a:spLocks noGrp="1"/>
          </p:cNvSpPr>
          <p:nvPr>
            <p:ph type="body" sz="quarter" idx="16"/>
          </p:nvPr>
        </p:nvSpPr>
        <p:spPr>
          <a:xfrm>
            <a:off x="2438400" y="762000"/>
            <a:ext cx="6629400" cy="457200"/>
          </a:xfrm>
        </p:spPr>
        <p:txBody>
          <a:bodyPr>
            <a:noAutofit/>
          </a:bodyPr>
          <a:lstStyle/>
          <a:p>
            <a:pPr lvl="0"/>
            <a:r>
              <a:rPr lang="en-US" sz="4000" dirty="0">
                <a:latin typeface="HelloArchitect"/>
                <a:cs typeface="HelloArchitect"/>
              </a:rPr>
              <a:t>Specials</a:t>
            </a:r>
          </a:p>
        </p:txBody>
      </p:sp>
    </p:spTree>
    <p:extLst>
      <p:ext uri="{BB962C8B-B14F-4D97-AF65-F5344CB8AC3E}">
        <p14:creationId xmlns:p14="http://schemas.microsoft.com/office/powerpoint/2010/main" val="368282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animBg="1"/>
      <p:bldP spid="21" grpId="0" build="p"/>
      <p:bldP spid="22" grpId="0" animBg="1"/>
      <p:bldP spid="23" grpId="0" build="p"/>
      <p:bldP spid="25" grpId="0" animBg="1"/>
      <p:bldP spid="30" grpId="0" build="p"/>
      <p:bldP spid="31" grpId="0" animBg="1"/>
      <p:bldP spid="14" grpId="0" animBg="1"/>
      <p:bldP spid="18" grpId="0" build="p"/>
      <p:bldP spid="16" grpId="0" animBg="1"/>
      <p:bldP spid="1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3400" y="198437"/>
            <a:ext cx="8229600" cy="639763"/>
          </a:xfrm>
        </p:spPr>
        <p:txBody>
          <a:bodyPr/>
          <a:lstStyle/>
          <a:p>
            <a:pPr algn="ctr">
              <a:buNone/>
            </a:pPr>
            <a:r>
              <a:rPr lang="en-US" sz="4400" dirty="0">
                <a:latin typeface="KG Cold Coffee"/>
                <a:cs typeface="KG Cold Coffee"/>
              </a:rPr>
              <a:t>Specials…</a:t>
            </a:r>
          </a:p>
        </p:txBody>
      </p:sp>
      <p:sp>
        <p:nvSpPr>
          <p:cNvPr id="3" name="Text Placeholder 2"/>
          <p:cNvSpPr>
            <a:spLocks noGrp="1"/>
          </p:cNvSpPr>
          <p:nvPr>
            <p:ph type="body" sz="quarter" idx="16"/>
          </p:nvPr>
        </p:nvSpPr>
        <p:spPr>
          <a:xfrm>
            <a:off x="914400" y="1483200"/>
            <a:ext cx="7162800" cy="4536600"/>
          </a:xfrm>
        </p:spPr>
        <p:txBody>
          <a:bodyPr>
            <a:normAutofit lnSpcReduction="10000"/>
          </a:bodyPr>
          <a:lstStyle/>
          <a:p>
            <a:r>
              <a:rPr lang="en-US" sz="2800" dirty="0">
                <a:latin typeface="HelloArchitect"/>
                <a:cs typeface="HelloArchitect"/>
              </a:rPr>
              <a:t>     Art, Music and P.E. are on a 3 day   	rotation. </a:t>
            </a:r>
          </a:p>
          <a:p>
            <a:endParaRPr lang="en-US" sz="2800" dirty="0">
              <a:latin typeface="HelloArchitect"/>
              <a:cs typeface="HelloArchitect"/>
            </a:endParaRPr>
          </a:p>
          <a:p>
            <a:r>
              <a:rPr lang="en-US" sz="2800" dirty="0">
                <a:latin typeface="HelloArchitect"/>
                <a:cs typeface="HelloArchitect"/>
              </a:rPr>
              <a:t>     Find your child’s specials schedule on 	teacher’s webpage. </a:t>
            </a:r>
          </a:p>
          <a:p>
            <a:endParaRPr lang="en-US" sz="2800" dirty="0">
              <a:latin typeface="HelloArchitect"/>
              <a:cs typeface="HelloArchitect"/>
            </a:endParaRPr>
          </a:p>
          <a:p>
            <a:r>
              <a:rPr lang="en-US" sz="2800" dirty="0">
                <a:latin typeface="HelloArchitect"/>
                <a:cs typeface="HelloArchitect"/>
              </a:rPr>
              <a:t>     FTE home page has calendar that lists 	A day, B day or C day. </a:t>
            </a:r>
          </a:p>
          <a:p>
            <a:endParaRPr lang="en-US" sz="2800" dirty="0">
              <a:latin typeface="HelloArchitect"/>
              <a:cs typeface="HelloArchitect"/>
            </a:endParaRPr>
          </a:p>
          <a:p>
            <a:r>
              <a:rPr lang="en-US" sz="2800" dirty="0">
                <a:latin typeface="HelloArchitect"/>
                <a:cs typeface="HelloArchitect"/>
              </a:rPr>
              <a:t>     Tennis shoes are </a:t>
            </a:r>
            <a:r>
              <a:rPr lang="en-US" sz="2800" u="sng" dirty="0">
                <a:latin typeface="HelloArchitect"/>
                <a:cs typeface="HelloArchitect"/>
              </a:rPr>
              <a:t>preferred</a:t>
            </a:r>
            <a:r>
              <a:rPr lang="en-US" sz="2800" dirty="0">
                <a:latin typeface="HelloArchitect"/>
                <a:cs typeface="HelloArchitect"/>
              </a:rPr>
              <a:t> footwear.</a:t>
            </a:r>
          </a:p>
        </p:txBody>
      </p:sp>
      <p:pic>
        <p:nvPicPr>
          <p:cNvPr id="5" name="Picture 4"/>
          <p:cNvPicPr>
            <a:picLocks noChangeAspect="1"/>
          </p:cNvPicPr>
          <p:nvPr/>
        </p:nvPicPr>
        <p:blipFill>
          <a:blip r:embed="rId3"/>
          <a:stretch>
            <a:fillRect/>
          </a:stretch>
        </p:blipFill>
        <p:spPr>
          <a:xfrm>
            <a:off x="7437674" y="58928"/>
            <a:ext cx="1630125" cy="2684272"/>
          </a:xfrm>
          <a:prstGeom prst="rect">
            <a:avLst/>
          </a:prstGeom>
        </p:spPr>
      </p:pic>
      <p:pic>
        <p:nvPicPr>
          <p:cNvPr id="8" name="Picture 7"/>
          <p:cNvPicPr>
            <a:picLocks noChangeAspect="1"/>
          </p:cNvPicPr>
          <p:nvPr/>
        </p:nvPicPr>
        <p:blipFill>
          <a:blip r:embed="rId4"/>
          <a:stretch>
            <a:fillRect/>
          </a:stretch>
        </p:blipFill>
        <p:spPr>
          <a:xfrm>
            <a:off x="7777369" y="4114800"/>
            <a:ext cx="1366631" cy="2514600"/>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99623" l="0" r="100000">
                        <a14:foregroundMark x1="48667" y1="38442" x2="44333" y2="61181"/>
                        <a14:foregroundMark x1="51000" y1="74497" x2="66333" y2="74497"/>
                        <a14:foregroundMark x1="50000" y1="79020" x2="62667" y2="78894"/>
                        <a14:foregroundMark x1="26333" y1="76508" x2="41667" y2="76759"/>
                      </a14:backgroundRemoval>
                    </a14:imgEffect>
                  </a14:imgLayer>
                </a14:imgProps>
              </a:ext>
            </a:extLst>
          </a:blip>
          <a:stretch>
            <a:fillRect/>
          </a:stretch>
        </p:blipFill>
        <p:spPr>
          <a:xfrm>
            <a:off x="76200" y="1"/>
            <a:ext cx="1143000" cy="2743200"/>
          </a:xfrm>
          <a:prstGeom prst="rect">
            <a:avLst/>
          </a:prstGeom>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ackgroundRemoval t="1259" b="93705" l="985" r="100000">
                        <a14:foregroundMark x1="66385" y1="7554" x2="66385" y2="7554"/>
                        <a14:backgroundMark x1="5345" y1="41547" x2="5345" y2="41547"/>
                        <a14:backgroundMark x1="26160" y1="27878" x2="26160" y2="27878"/>
                        <a14:backgroundMark x1="29114" y1="41367" x2="29114" y2="41367"/>
                        <a14:backgroundMark x1="25176" y1="42806" x2="25176" y2="42806"/>
                        <a14:backgroundMark x1="31364" y1="55755" x2="31364" y2="55755"/>
                      </a14:backgroundRemoval>
                    </a14:imgEffect>
                  </a14:imgLayer>
                </a14:imgProps>
              </a:ext>
            </a:extLst>
          </a:blip>
          <a:stretch>
            <a:fillRect/>
          </a:stretch>
        </p:blipFill>
        <p:spPr>
          <a:xfrm>
            <a:off x="990600" y="533400"/>
            <a:ext cx="1169314" cy="914400"/>
          </a:xfrm>
          <a:prstGeom prst="rect">
            <a:avLst/>
          </a:prstGeom>
        </p:spPr>
      </p:pic>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16949" y1="73305" x2="16949" y2="73305"/>
                        <a14:foregroundMark x1="3814" y1="55508" x2="17797" y2="81780"/>
                        <a14:foregroundMark x1="27119" y1="65678" x2="61441" y2="66525"/>
                        <a14:foregroundMark x1="75424" y1="45339" x2="75424" y2="45339"/>
                        <a14:foregroundMark x1="33898" y1="45763" x2="33898" y2="45763"/>
                        <a14:foregroundMark x1="50847" y1="29661" x2="50847" y2="29661"/>
                        <a14:foregroundMark x1="40254" y1="27542" x2="58051" y2="41102"/>
                        <a14:foregroundMark x1="77542" y1="27542" x2="94068" y2="59322"/>
                        <a14:foregroundMark x1="72034" y1="11017" x2="72034" y2="11017"/>
                        <a14:foregroundMark x1="80085" y1="13136" x2="80085" y2="13136"/>
                        <a14:foregroundMark x1="44068" y1="2966" x2="44068" y2="2966"/>
                        <a14:foregroundMark x1="25000" y1="16525" x2="25000" y2="16525"/>
                        <a14:foregroundMark x1="20763" y1="21610" x2="38983" y2="10593"/>
                        <a14:foregroundMark x1="14407" y1="19068" x2="7203" y2="32627"/>
                        <a14:foregroundMark x1="56356" y1="88136" x2="74576" y2="81780"/>
                        <a14:foregroundMark x1="53390" y1="97034" x2="53390" y2="97034"/>
                      </a14:backgroundRemoval>
                    </a14:imgEffect>
                  </a14:imgLayer>
                </a14:imgProps>
              </a:ext>
            </a:extLst>
          </a:blip>
          <a:stretch>
            <a:fillRect/>
          </a:stretch>
        </p:blipFill>
        <p:spPr>
          <a:xfrm>
            <a:off x="1037604" y="1509401"/>
            <a:ext cx="457200" cy="457200"/>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1">
                    <a14:imgEffect>
                      <a14:backgroundRemoval t="0" b="100000" l="0" r="100000">
                        <a14:foregroundMark x1="16949" y1="73305" x2="16949" y2="73305"/>
                        <a14:foregroundMark x1="3814" y1="55508" x2="17797" y2="81780"/>
                        <a14:foregroundMark x1="27119" y1="65678" x2="61441" y2="66525"/>
                        <a14:foregroundMark x1="75424" y1="45339" x2="75424" y2="45339"/>
                        <a14:foregroundMark x1="33898" y1="45763" x2="33898" y2="45763"/>
                        <a14:foregroundMark x1="50847" y1="29661" x2="50847" y2="29661"/>
                        <a14:foregroundMark x1="40254" y1="27542" x2="58051" y2="41102"/>
                        <a14:foregroundMark x1="77542" y1="27542" x2="94068" y2="59322"/>
                        <a14:foregroundMark x1="72034" y1="11017" x2="72034" y2="11017"/>
                        <a14:foregroundMark x1="80085" y1="13136" x2="80085" y2="13136"/>
                        <a14:foregroundMark x1="44068" y1="2966" x2="44068" y2="2966"/>
                        <a14:foregroundMark x1="25000" y1="16525" x2="25000" y2="16525"/>
                        <a14:foregroundMark x1="20763" y1="21610" x2="38983" y2="10593"/>
                        <a14:foregroundMark x1="14407" y1="19068" x2="7203" y2="32627"/>
                        <a14:foregroundMark x1="56356" y1="88136" x2="74576" y2="81780"/>
                        <a14:foregroundMark x1="53390" y1="97034" x2="53390" y2="97034"/>
                      </a14:backgroundRemoval>
                    </a14:imgEffect>
                  </a14:imgLayer>
                </a14:imgProps>
              </a:ext>
            </a:extLst>
          </a:blip>
          <a:stretch>
            <a:fillRect/>
          </a:stretch>
        </p:blipFill>
        <p:spPr>
          <a:xfrm>
            <a:off x="1019796" y="5410200"/>
            <a:ext cx="457200" cy="457200"/>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2">
                    <a14:imgEffect>
                      <a14:backgroundRemoval t="0" b="100000" l="0" r="100000">
                        <a14:foregroundMark x1="16949" y1="73305" x2="16949" y2="73305"/>
                        <a14:foregroundMark x1="3814" y1="55508" x2="17797" y2="81780"/>
                        <a14:foregroundMark x1="27119" y1="65678" x2="61441" y2="66525"/>
                        <a14:foregroundMark x1="75424" y1="45339" x2="75424" y2="45339"/>
                        <a14:foregroundMark x1="33898" y1="45763" x2="33898" y2="45763"/>
                        <a14:foregroundMark x1="50847" y1="29661" x2="50847" y2="29661"/>
                        <a14:foregroundMark x1="40254" y1="27542" x2="58051" y2="41102"/>
                        <a14:foregroundMark x1="77542" y1="27542" x2="94068" y2="59322"/>
                        <a14:foregroundMark x1="72034" y1="11017" x2="72034" y2="11017"/>
                        <a14:foregroundMark x1="80085" y1="13136" x2="80085" y2="13136"/>
                        <a14:foregroundMark x1="44068" y1="2966" x2="44068" y2="2966"/>
                        <a14:foregroundMark x1="25000" y1="16525" x2="25000" y2="16525"/>
                        <a14:foregroundMark x1="20763" y1="21610" x2="38983" y2="10593"/>
                        <a14:foregroundMark x1="14407" y1="19068" x2="7203" y2="32627"/>
                        <a14:foregroundMark x1="56356" y1="88136" x2="74576" y2="81780"/>
                        <a14:foregroundMark x1="53390" y1="97034" x2="53390" y2="97034"/>
                      </a14:backgroundRemoval>
                    </a14:imgEffect>
                  </a14:imgLayer>
                </a14:imgProps>
              </a:ext>
            </a:extLst>
          </a:blip>
          <a:stretch>
            <a:fillRect/>
          </a:stretch>
        </p:blipFill>
        <p:spPr>
          <a:xfrm>
            <a:off x="1005198" y="4114800"/>
            <a:ext cx="457200" cy="457200"/>
          </a:xfrm>
          <a:prstGeom prst="rect">
            <a:avLst/>
          </a:prstGeom>
        </p:spPr>
      </p:pic>
      <p:pic>
        <p:nvPicPr>
          <p:cNvPr id="13" name="Picture 12"/>
          <p:cNvPicPr>
            <a:picLocks noChangeAspect="1"/>
          </p:cNvPicPr>
          <p:nvPr/>
        </p:nvPicPr>
        <p:blipFill>
          <a:blip r:embed="rId9">
            <a:extLst>
              <a:ext uri="{BEBA8EAE-BF5A-486C-A8C5-ECC9F3942E4B}">
                <a14:imgProps xmlns:a14="http://schemas.microsoft.com/office/drawing/2010/main">
                  <a14:imgLayer r:embed="rId13">
                    <a14:imgEffect>
                      <a14:backgroundRemoval t="0" b="100000" l="0" r="100000">
                        <a14:foregroundMark x1="16949" y1="73305" x2="16949" y2="73305"/>
                        <a14:foregroundMark x1="3814" y1="55508" x2="17797" y2="81780"/>
                        <a14:foregroundMark x1="27119" y1="65678" x2="61441" y2="66525"/>
                        <a14:foregroundMark x1="75424" y1="45339" x2="75424" y2="45339"/>
                        <a14:foregroundMark x1="33898" y1="45763" x2="33898" y2="45763"/>
                        <a14:foregroundMark x1="50847" y1="29661" x2="50847" y2="29661"/>
                        <a14:foregroundMark x1="40254" y1="27542" x2="58051" y2="41102"/>
                        <a14:foregroundMark x1="77542" y1="27542" x2="94068" y2="59322"/>
                        <a14:foregroundMark x1="72034" y1="11017" x2="72034" y2="11017"/>
                        <a14:foregroundMark x1="80085" y1="13136" x2="80085" y2="13136"/>
                        <a14:foregroundMark x1="44068" y1="2966" x2="44068" y2="2966"/>
                        <a14:foregroundMark x1="25000" y1="16525" x2="25000" y2="16525"/>
                        <a14:foregroundMark x1="20763" y1="21610" x2="38983" y2="10593"/>
                        <a14:foregroundMark x1="14407" y1="19068" x2="7203" y2="32627"/>
                        <a14:foregroundMark x1="56356" y1="88136" x2="74576" y2="81780"/>
                        <a14:foregroundMark x1="53390" y1="97034" x2="53390" y2="97034"/>
                      </a14:backgroundRemoval>
                    </a14:imgEffect>
                  </a14:imgLayer>
                </a14:imgProps>
              </a:ext>
            </a:extLst>
          </a:blip>
          <a:stretch>
            <a:fillRect/>
          </a:stretch>
        </p:blipFill>
        <p:spPr>
          <a:xfrm>
            <a:off x="1019796" y="2772398"/>
            <a:ext cx="457200" cy="457200"/>
          </a:xfrm>
          <a:prstGeom prst="rect">
            <a:avLst/>
          </a:prstGeom>
        </p:spPr>
      </p:pic>
    </p:spTree>
    <p:extLst>
      <p:ext uri="{BB962C8B-B14F-4D97-AF65-F5344CB8AC3E}">
        <p14:creationId xmlns:p14="http://schemas.microsoft.com/office/powerpoint/2010/main" val="687606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6"/>
          <p:cNvSpPr>
            <a:spLocks noGrp="1"/>
          </p:cNvSpPr>
          <p:nvPr>
            <p:ph type="title"/>
          </p:nvPr>
        </p:nvSpPr>
        <p:spPr>
          <a:xfrm>
            <a:off x="152400" y="122237"/>
            <a:ext cx="8839200" cy="639763"/>
          </a:xfrm>
        </p:spPr>
        <p:txBody>
          <a:bodyPr/>
          <a:lstStyle/>
          <a:p>
            <a:pPr algn="ctr">
              <a:buNone/>
            </a:pPr>
            <a:r>
              <a:rPr lang="en-US" sz="4000" dirty="0">
                <a:latin typeface="KG Cold Coffee"/>
                <a:cs typeface="KG Cold Coffee"/>
              </a:rPr>
              <a:t>For the 1</a:t>
            </a:r>
            <a:r>
              <a:rPr lang="en-US" sz="4000" baseline="30000" dirty="0">
                <a:latin typeface="KG Cold Coffee"/>
                <a:cs typeface="KG Cold Coffee"/>
              </a:rPr>
              <a:t>st</a:t>
            </a:r>
            <a:r>
              <a:rPr lang="en-US" sz="4000" dirty="0">
                <a:latin typeface="KG Cold Coffee"/>
                <a:cs typeface="KG Cold Coffee"/>
              </a:rPr>
              <a:t> day …</a:t>
            </a:r>
          </a:p>
        </p:txBody>
      </p:sp>
      <p:sp>
        <p:nvSpPr>
          <p:cNvPr id="14" name="Text Placeholder 9"/>
          <p:cNvSpPr>
            <a:spLocks noGrp="1"/>
          </p:cNvSpPr>
          <p:nvPr>
            <p:ph type="body" sz="quarter" idx="13"/>
          </p:nvPr>
        </p:nvSpPr>
        <p:spPr>
          <a:xfrm>
            <a:off x="685800" y="914400"/>
            <a:ext cx="7772400" cy="5410200"/>
          </a:xfrm>
        </p:spPr>
        <p:txBody>
          <a:bodyPr>
            <a:normAutofit/>
          </a:bodyPr>
          <a:lstStyle/>
          <a:p>
            <a:r>
              <a:rPr lang="en-US" dirty="0">
                <a:latin typeface="HelloArchitect"/>
                <a:cs typeface="HelloArchitect"/>
              </a:rPr>
              <a:t>		  </a:t>
            </a:r>
            <a:r>
              <a:rPr lang="en-US" sz="2800" dirty="0">
                <a:latin typeface="HelloArchitect"/>
                <a:cs typeface="HelloArchitect"/>
              </a:rPr>
              <a:t>The RIGHT sized backpack.</a:t>
            </a:r>
          </a:p>
          <a:p>
            <a:endParaRPr lang="en-US" sz="900" dirty="0">
              <a:latin typeface="HelloArchitect"/>
              <a:cs typeface="HelloArchitect"/>
            </a:endParaRPr>
          </a:p>
          <a:p>
            <a:r>
              <a:rPr lang="en-US" dirty="0">
                <a:latin typeface="HelloArchitect"/>
                <a:cs typeface="HelloArchitect"/>
              </a:rPr>
              <a:t>		  </a:t>
            </a:r>
            <a:r>
              <a:rPr lang="en-US" sz="2800" dirty="0">
                <a:latin typeface="HelloArchitect"/>
                <a:cs typeface="HelloArchitect"/>
              </a:rPr>
              <a:t>Labeled water bottle, </a:t>
            </a:r>
            <a:r>
              <a:rPr lang="en-US" sz="1800" dirty="0">
                <a:latin typeface="HelloArchitect"/>
                <a:cs typeface="HelloArchitect"/>
              </a:rPr>
              <a:t>(Can be filled at  			school)             </a:t>
            </a:r>
          </a:p>
          <a:p>
            <a:r>
              <a:rPr lang="en-US" sz="900" dirty="0">
                <a:latin typeface="HelloArchitect"/>
                <a:cs typeface="HelloArchitect"/>
              </a:rPr>
              <a:t>           </a:t>
            </a:r>
          </a:p>
          <a:p>
            <a:r>
              <a:rPr lang="en-US" dirty="0">
                <a:latin typeface="HelloArchitect"/>
                <a:cs typeface="HelloArchitect"/>
              </a:rPr>
              <a:t>		  </a:t>
            </a:r>
            <a:r>
              <a:rPr lang="en-US" sz="2800" dirty="0">
                <a:latin typeface="HelloArchitect"/>
                <a:cs typeface="HelloArchitect"/>
              </a:rPr>
              <a:t>Lunch or lunch money in account.</a:t>
            </a:r>
          </a:p>
          <a:p>
            <a:r>
              <a:rPr lang="en-US" sz="900" dirty="0">
                <a:latin typeface="HelloArchitect"/>
                <a:cs typeface="HelloArchitect"/>
              </a:rPr>
              <a:t>		  </a:t>
            </a:r>
          </a:p>
          <a:p>
            <a:r>
              <a:rPr lang="en-US" dirty="0">
                <a:latin typeface="HelloArchitect"/>
                <a:cs typeface="HelloArchitect"/>
              </a:rPr>
              <a:t>		  </a:t>
            </a:r>
            <a:r>
              <a:rPr lang="en-US" sz="2800" dirty="0">
                <a:latin typeface="HelloArchitect"/>
                <a:cs typeface="HelloArchitect"/>
              </a:rPr>
              <a:t>Healthy snack. </a:t>
            </a:r>
          </a:p>
          <a:p>
            <a:r>
              <a:rPr lang="en-US" sz="900" dirty="0">
                <a:latin typeface="HelloArchitect"/>
                <a:cs typeface="HelloArchitect"/>
              </a:rPr>
              <a:t>		  </a:t>
            </a:r>
          </a:p>
          <a:p>
            <a:r>
              <a:rPr lang="en-US" dirty="0">
                <a:latin typeface="HelloArchitect"/>
                <a:cs typeface="HelloArchitect"/>
              </a:rPr>
              <a:t>		  </a:t>
            </a:r>
            <a:r>
              <a:rPr lang="en-US" sz="2800" dirty="0">
                <a:latin typeface="HelloArchitect"/>
                <a:cs typeface="HelloArchitect"/>
              </a:rPr>
              <a:t>Full set of extra clothes in labeled bag</a:t>
            </a:r>
            <a:r>
              <a:rPr lang="en-US" dirty="0">
                <a:latin typeface="HelloArchitect"/>
                <a:cs typeface="HelloArchitect"/>
              </a:rPr>
              <a:t>. </a:t>
            </a:r>
          </a:p>
          <a:p>
            <a:r>
              <a:rPr lang="en-US" sz="900" dirty="0">
                <a:latin typeface="HelloArchitect"/>
                <a:cs typeface="HelloArchitect"/>
              </a:rPr>
              <a:t>		  </a:t>
            </a:r>
          </a:p>
          <a:p>
            <a:r>
              <a:rPr lang="en-US" dirty="0">
                <a:latin typeface="HelloArchitect"/>
                <a:cs typeface="HelloArchitect"/>
              </a:rPr>
              <a:t>		  </a:t>
            </a:r>
            <a:r>
              <a:rPr lang="en-US" sz="2800" dirty="0">
                <a:latin typeface="HelloArchitect"/>
                <a:cs typeface="HelloArchitect"/>
              </a:rPr>
              <a:t>Headphones sent in on the </a:t>
            </a:r>
            <a:r>
              <a:rPr lang="en-US" sz="2800" i="1" dirty="0">
                <a:latin typeface="HelloArchitect"/>
                <a:cs typeface="HelloArchitect"/>
              </a:rPr>
              <a:t>first week</a:t>
            </a:r>
            <a:r>
              <a:rPr lang="en-US" sz="2800" dirty="0">
                <a:latin typeface="HelloArchitect"/>
                <a:cs typeface="HelloArchitect"/>
              </a:rPr>
              <a:t>. </a:t>
            </a:r>
          </a:p>
          <a:p>
            <a:endParaRPr lang="en-US" sz="900" dirty="0">
              <a:latin typeface="HelloArchitect"/>
              <a:cs typeface="HelloArchitect"/>
            </a:endParaRPr>
          </a:p>
          <a:p>
            <a:r>
              <a:rPr lang="en-US" dirty="0">
                <a:latin typeface="HelloArchitect"/>
                <a:cs typeface="HelloArchitect"/>
              </a:rPr>
              <a:t>		  </a:t>
            </a:r>
            <a:r>
              <a:rPr lang="en-US" sz="2800" dirty="0">
                <a:latin typeface="HelloArchitect"/>
                <a:cs typeface="HelloArchitect"/>
              </a:rPr>
              <a:t>What NOT to have: toys, etc...</a:t>
            </a:r>
            <a:endParaRPr lang="en-US" dirty="0">
              <a:latin typeface="HelloArchitect"/>
              <a:cs typeface="HelloArchitect"/>
            </a:endParaRPr>
          </a:p>
        </p:txBody>
      </p:sp>
      <p:pic>
        <p:nvPicPr>
          <p:cNvPr id="2" name="Picture 1"/>
          <p:cNvPicPr>
            <a:picLocks noChangeAspect="1"/>
          </p:cNvPicPr>
          <p:nvPr/>
        </p:nvPicPr>
        <p:blipFill>
          <a:blip r:embed="rId3"/>
          <a:stretch>
            <a:fillRect/>
          </a:stretch>
        </p:blipFill>
        <p:spPr>
          <a:xfrm>
            <a:off x="762000" y="1066800"/>
            <a:ext cx="1065735" cy="304800"/>
          </a:xfrm>
          <a:prstGeom prst="rect">
            <a:avLst/>
          </a:prstGeom>
        </p:spPr>
      </p:pic>
      <p:pic>
        <p:nvPicPr>
          <p:cNvPr id="5" name="Picture 4"/>
          <p:cNvPicPr>
            <a:picLocks noChangeAspect="1"/>
          </p:cNvPicPr>
          <p:nvPr/>
        </p:nvPicPr>
        <p:blipFill>
          <a:blip r:embed="rId3"/>
          <a:stretch>
            <a:fillRect/>
          </a:stretch>
        </p:blipFill>
        <p:spPr>
          <a:xfrm>
            <a:off x="762000" y="2438400"/>
            <a:ext cx="1065735" cy="304800"/>
          </a:xfrm>
          <a:prstGeom prst="rect">
            <a:avLst/>
          </a:prstGeom>
        </p:spPr>
      </p:pic>
      <p:pic>
        <p:nvPicPr>
          <p:cNvPr id="6" name="Picture 5"/>
          <p:cNvPicPr>
            <a:picLocks noChangeAspect="1"/>
          </p:cNvPicPr>
          <p:nvPr/>
        </p:nvPicPr>
        <p:blipFill>
          <a:blip r:embed="rId3"/>
          <a:stretch>
            <a:fillRect/>
          </a:stretch>
        </p:blipFill>
        <p:spPr>
          <a:xfrm>
            <a:off x="762000" y="3124200"/>
            <a:ext cx="1065735" cy="304800"/>
          </a:xfrm>
          <a:prstGeom prst="rect">
            <a:avLst/>
          </a:prstGeom>
        </p:spPr>
      </p:pic>
      <p:pic>
        <p:nvPicPr>
          <p:cNvPr id="7" name="Picture 6"/>
          <p:cNvPicPr>
            <a:picLocks noChangeAspect="1"/>
          </p:cNvPicPr>
          <p:nvPr/>
        </p:nvPicPr>
        <p:blipFill>
          <a:blip r:embed="rId3"/>
          <a:stretch>
            <a:fillRect/>
          </a:stretch>
        </p:blipFill>
        <p:spPr>
          <a:xfrm>
            <a:off x="762000" y="3810000"/>
            <a:ext cx="1065735" cy="304800"/>
          </a:xfrm>
          <a:prstGeom prst="rect">
            <a:avLst/>
          </a:prstGeom>
        </p:spPr>
      </p:pic>
      <p:pic>
        <p:nvPicPr>
          <p:cNvPr id="8" name="Picture 7"/>
          <p:cNvPicPr>
            <a:picLocks noChangeAspect="1"/>
          </p:cNvPicPr>
          <p:nvPr/>
        </p:nvPicPr>
        <p:blipFill>
          <a:blip r:embed="rId3"/>
          <a:stretch>
            <a:fillRect/>
          </a:stretch>
        </p:blipFill>
        <p:spPr>
          <a:xfrm>
            <a:off x="762000" y="4419600"/>
            <a:ext cx="1065735" cy="304800"/>
          </a:xfrm>
          <a:prstGeom prst="rect">
            <a:avLst/>
          </a:prstGeom>
        </p:spPr>
      </p:pic>
      <p:pic>
        <p:nvPicPr>
          <p:cNvPr id="9" name="Picture 8"/>
          <p:cNvPicPr>
            <a:picLocks noChangeAspect="1"/>
          </p:cNvPicPr>
          <p:nvPr/>
        </p:nvPicPr>
        <p:blipFill>
          <a:blip r:embed="rId3"/>
          <a:stretch>
            <a:fillRect/>
          </a:stretch>
        </p:blipFill>
        <p:spPr>
          <a:xfrm>
            <a:off x="762000" y="5105400"/>
            <a:ext cx="1065735" cy="304800"/>
          </a:xfrm>
          <a:prstGeom prst="rect">
            <a:avLst/>
          </a:prstGeom>
        </p:spPr>
      </p:pic>
      <p:pic>
        <p:nvPicPr>
          <p:cNvPr id="10" name="Picture 9"/>
          <p:cNvPicPr>
            <a:picLocks noChangeAspect="1"/>
          </p:cNvPicPr>
          <p:nvPr/>
        </p:nvPicPr>
        <p:blipFill>
          <a:blip r:embed="rId3"/>
          <a:stretch>
            <a:fillRect/>
          </a:stretch>
        </p:blipFill>
        <p:spPr>
          <a:xfrm>
            <a:off x="763065" y="1752600"/>
            <a:ext cx="1065735" cy="304800"/>
          </a:xfrm>
          <a:prstGeom prst="rect">
            <a:avLst/>
          </a:prstGeom>
        </p:spPr>
      </p:pic>
      <p:pic>
        <p:nvPicPr>
          <p:cNvPr id="11" name="Picture 10"/>
          <p:cNvPicPr>
            <a:picLocks noChangeAspect="1"/>
          </p:cNvPicPr>
          <p:nvPr/>
        </p:nvPicPr>
        <p:blipFill>
          <a:blip r:embed="rId4"/>
          <a:stretch>
            <a:fillRect/>
          </a:stretch>
        </p:blipFill>
        <p:spPr>
          <a:xfrm>
            <a:off x="7888129" y="5067284"/>
            <a:ext cx="1255871" cy="1818456"/>
          </a:xfrm>
          <a:prstGeom prst="rect">
            <a:avLst/>
          </a:prstGeom>
        </p:spPr>
      </p:pic>
    </p:spTree>
    <p:extLst>
      <p:ext uri="{BB962C8B-B14F-4D97-AF65-F5344CB8AC3E}">
        <p14:creationId xmlns:p14="http://schemas.microsoft.com/office/powerpoint/2010/main" val="3597992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152400" y="990600"/>
            <a:ext cx="8839200" cy="4724400"/>
          </a:xfrm>
          <a:prstGeom prst="rect">
            <a:avLst/>
          </a:prstGeom>
        </p:spPr>
      </p:pic>
      <p:sp>
        <p:nvSpPr>
          <p:cNvPr id="2" name="Title 1"/>
          <p:cNvSpPr>
            <a:spLocks noGrp="1"/>
          </p:cNvSpPr>
          <p:nvPr>
            <p:ph type="title"/>
          </p:nvPr>
        </p:nvSpPr>
        <p:spPr>
          <a:xfrm>
            <a:off x="228600" y="228600"/>
            <a:ext cx="8763000" cy="685801"/>
          </a:xfrm>
        </p:spPr>
        <p:txBody>
          <a:bodyPr/>
          <a:lstStyle/>
          <a:p>
            <a:pPr algn="ctr">
              <a:buNone/>
            </a:pPr>
            <a:r>
              <a:rPr lang="en-US" sz="4400" dirty="0">
                <a:latin typeface="KG Cold Coffee"/>
                <a:cs typeface="KG Cold Coffee"/>
              </a:rPr>
              <a:t>Headphones…</a:t>
            </a:r>
          </a:p>
        </p:txBody>
      </p:sp>
      <p:sp>
        <p:nvSpPr>
          <p:cNvPr id="5" name="TextBox 4"/>
          <p:cNvSpPr txBox="1"/>
          <p:nvPr/>
        </p:nvSpPr>
        <p:spPr>
          <a:xfrm>
            <a:off x="2227045" y="1739231"/>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22" name="TextBox 21"/>
          <p:cNvSpPr txBox="1"/>
          <p:nvPr/>
        </p:nvSpPr>
        <p:spPr>
          <a:xfrm>
            <a:off x="5583286" y="5660485"/>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6" name="Title 1"/>
          <p:cNvSpPr txBox="1">
            <a:spLocks/>
          </p:cNvSpPr>
          <p:nvPr/>
        </p:nvSpPr>
        <p:spPr>
          <a:xfrm>
            <a:off x="838200" y="990600"/>
            <a:ext cx="7486200" cy="2514600"/>
          </a:xfrm>
          <a:prstGeom prst="rect">
            <a:avLst/>
          </a:prstGeom>
        </p:spPr>
        <p:txBody>
          <a:bodyPr vert="horz" lIns="91440" tIns="45720" rIns="91440" bIns="45720" rtlCol="0" anchor="b">
            <a:noAutofit/>
          </a:bodyPr>
          <a:lstStyle>
            <a:lvl1pPr algn="l" defTabSz="914400" rtl="0" eaLnBrk="1" latinLnBrk="0" hangingPunct="1">
              <a:spcBef>
                <a:spcPct val="0"/>
              </a:spcBef>
              <a:buClr>
                <a:schemeClr val="bg1">
                  <a:lumMod val="95000"/>
                </a:schemeClr>
              </a:buClr>
              <a:buFont typeface="Arial" pitchFamily="34" charset="0"/>
              <a:buChar char="•"/>
              <a:defRPr sz="1800" b="1" kern="1200" baseline="0">
                <a:solidFill>
                  <a:schemeClr val="bg1"/>
                </a:solidFill>
                <a:latin typeface="+mj-lt"/>
                <a:ea typeface="+mj-ea"/>
                <a:cs typeface="Segoe UI" pitchFamily="34" charset="0"/>
              </a:defRPr>
            </a:lvl1pPr>
          </a:lstStyle>
          <a:p>
            <a:pPr algn="ctr">
              <a:buNone/>
            </a:pPr>
            <a:endParaRPr lang="en-US" sz="2400" dirty="0">
              <a:latin typeface="AbcTeacher"/>
              <a:cs typeface="AbcTeacher"/>
            </a:endParaRPr>
          </a:p>
        </p:txBody>
      </p:sp>
      <p:pic>
        <p:nvPicPr>
          <p:cNvPr id="3" name="Picture 2"/>
          <p:cNvPicPr>
            <a:picLocks noChangeAspect="1"/>
          </p:cNvPicPr>
          <p:nvPr/>
        </p:nvPicPr>
        <p:blipFill>
          <a:blip r:embed="rId4"/>
          <a:stretch>
            <a:fillRect/>
          </a:stretch>
        </p:blipFill>
        <p:spPr>
          <a:xfrm>
            <a:off x="7239000" y="2743200"/>
            <a:ext cx="1439672" cy="2768600"/>
          </a:xfrm>
          <a:prstGeom prst="rect">
            <a:avLst/>
          </a:prstGeom>
        </p:spPr>
      </p:pic>
      <p:sp>
        <p:nvSpPr>
          <p:cNvPr id="4" name="Rectangle 3"/>
          <p:cNvSpPr/>
          <p:nvPr/>
        </p:nvSpPr>
        <p:spPr>
          <a:xfrm>
            <a:off x="914400" y="1219200"/>
            <a:ext cx="7162800" cy="2308324"/>
          </a:xfrm>
          <a:prstGeom prst="rect">
            <a:avLst/>
          </a:prstGeom>
        </p:spPr>
        <p:txBody>
          <a:bodyPr wrap="square">
            <a:spAutoFit/>
          </a:bodyPr>
          <a:lstStyle/>
          <a:p>
            <a:pPr algn="ctr"/>
            <a:r>
              <a:rPr lang="en-US" sz="3600" dirty="0">
                <a:solidFill>
                  <a:schemeClr val="bg1"/>
                </a:solidFill>
                <a:latin typeface="HelloArchitect Medium" charset="0"/>
                <a:ea typeface="HelloArchitect Medium" charset="0"/>
                <a:cs typeface="HelloArchitect Medium" charset="0"/>
              </a:rPr>
              <a:t>Recommended headphones:</a:t>
            </a:r>
          </a:p>
          <a:p>
            <a:pPr algn="ctr"/>
            <a:r>
              <a:rPr lang="en-US" sz="3600" dirty="0">
                <a:solidFill>
                  <a:schemeClr val="bg1"/>
                </a:solidFill>
                <a:latin typeface="HelloArchitect Medium" charset="0"/>
                <a:ea typeface="HelloArchitect Medium" charset="0"/>
                <a:cs typeface="HelloArchitect Medium" charset="0"/>
              </a:rPr>
              <a:t>Cyber Acoustics AC-201 Stereo Headset/Microphone  $8.48</a:t>
            </a:r>
          </a:p>
          <a:p>
            <a:pPr algn="ctr"/>
            <a:r>
              <a:rPr lang="en-US" sz="3600" dirty="0">
                <a:solidFill>
                  <a:schemeClr val="bg1"/>
                </a:solidFill>
                <a:latin typeface="HelloArchitect Medium" charset="0"/>
                <a:ea typeface="HelloArchitect Medium" charset="0"/>
                <a:cs typeface="HelloArchitect Medium" charset="0"/>
              </a:rPr>
              <a:t>Label the headphones.</a:t>
            </a:r>
          </a:p>
        </p:txBody>
      </p:sp>
      <p:pic>
        <p:nvPicPr>
          <p:cNvPr id="9" name="Picture 8">
            <a:hlinkClick r:id="rId5"/>
          </p:cNvPr>
          <p:cNvPicPr>
            <a:picLocks noChangeAspect="1"/>
          </p:cNvPicPr>
          <p:nvPr/>
        </p:nvPicPr>
        <p:blipFill>
          <a:blip r:embed="rId6"/>
          <a:stretch>
            <a:fillRect/>
          </a:stretch>
        </p:blipFill>
        <p:spPr>
          <a:xfrm>
            <a:off x="3351517" y="3733800"/>
            <a:ext cx="2675114" cy="2500627"/>
          </a:xfrm>
          <a:prstGeom prst="rect">
            <a:avLst/>
          </a:prstGeom>
        </p:spPr>
      </p:pic>
    </p:spTree>
    <p:extLst>
      <p:ext uri="{BB962C8B-B14F-4D97-AF65-F5344CB8AC3E}">
        <p14:creationId xmlns:p14="http://schemas.microsoft.com/office/powerpoint/2010/main" val="444391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0623" y="1676400"/>
            <a:ext cx="7924800" cy="4419600"/>
          </a:xfrm>
        </p:spPr>
        <p:txBody>
          <a:bodyPr/>
          <a:lstStyle/>
          <a:p>
            <a:pPr algn="ctr"/>
            <a:r>
              <a:rPr lang="en-US" dirty="0">
                <a:latin typeface="KG Cold Coffee"/>
                <a:cs typeface="KG Cold Coffee"/>
              </a:rPr>
              <a:t>Academics…</a:t>
            </a:r>
            <a:br>
              <a:rPr lang="en-US" sz="2400" dirty="0">
                <a:latin typeface="AbcTeacher"/>
                <a:cs typeface="AbcTeacher"/>
              </a:rPr>
            </a:br>
            <a:r>
              <a:rPr lang="en-US" sz="2400" dirty="0">
                <a:latin typeface="HelloArchitect"/>
                <a:cs typeface="HelloArchitect"/>
              </a:rPr>
              <a:t>Link on webpage to T.E.K.S.</a:t>
            </a:r>
            <a:br>
              <a:rPr lang="en-US" sz="2400" dirty="0">
                <a:latin typeface="HelloArchitect"/>
                <a:cs typeface="HelloArchitect"/>
              </a:rPr>
            </a:br>
            <a:r>
              <a:rPr lang="en-US" sz="2400" dirty="0">
                <a:latin typeface="HelloArchitect"/>
                <a:cs typeface="HelloArchitect"/>
              </a:rPr>
              <a:t>Language Arts: Reading Street</a:t>
            </a:r>
            <a:br>
              <a:rPr lang="en-US" sz="2400" dirty="0">
                <a:latin typeface="HelloArchitect"/>
                <a:cs typeface="HelloArchitect"/>
              </a:rPr>
            </a:br>
            <a:r>
              <a:rPr lang="en-US" sz="2400" dirty="0" err="1">
                <a:latin typeface="HelloArchitect"/>
                <a:cs typeface="HelloArchitect"/>
              </a:rPr>
              <a:t>FUNdations</a:t>
            </a:r>
            <a:r>
              <a:rPr lang="en-US" sz="2400" dirty="0">
                <a:latin typeface="HelloArchitect"/>
                <a:cs typeface="HelloArchitect"/>
              </a:rPr>
              <a:t> / Fountas and Pinnell</a:t>
            </a:r>
            <a:br>
              <a:rPr lang="en-US" sz="2400" dirty="0">
                <a:latin typeface="HelloArchitect"/>
                <a:cs typeface="HelloArchitect"/>
              </a:rPr>
            </a:br>
            <a:r>
              <a:rPr lang="en-US" sz="2400" dirty="0">
                <a:latin typeface="HelloArchitect"/>
                <a:cs typeface="HelloArchitect"/>
              </a:rPr>
              <a:t>Lucy Calkins Writer’s Workshop</a:t>
            </a:r>
            <a:br>
              <a:rPr lang="en-US" sz="2400" dirty="0">
                <a:latin typeface="HelloArchitect"/>
                <a:cs typeface="HelloArchitect"/>
              </a:rPr>
            </a:br>
            <a:r>
              <a:rPr lang="en-US" sz="2400" dirty="0">
                <a:latin typeface="HelloArchitect"/>
                <a:cs typeface="HelloArchitect"/>
              </a:rPr>
              <a:t>Handwriting Without Tears</a:t>
            </a:r>
            <a:br>
              <a:rPr lang="en-US" sz="2400" dirty="0">
                <a:latin typeface="HelloArchitect"/>
                <a:cs typeface="HelloArchitect"/>
              </a:rPr>
            </a:br>
            <a:r>
              <a:rPr lang="en-US" sz="2400" dirty="0">
                <a:latin typeface="HelloArchitect"/>
                <a:cs typeface="HelloArchitect"/>
              </a:rPr>
              <a:t>Math: Envisions</a:t>
            </a:r>
            <a:br>
              <a:rPr lang="en-US" sz="2400" dirty="0">
                <a:latin typeface="HelloArchitect"/>
                <a:cs typeface="HelloArchitect"/>
              </a:rPr>
            </a:br>
            <a:r>
              <a:rPr lang="en-US" sz="2400" dirty="0">
                <a:latin typeface="HelloArchitect"/>
                <a:cs typeface="HelloArchitect"/>
              </a:rPr>
              <a:t>Science: FOSS</a:t>
            </a:r>
            <a:br>
              <a:rPr lang="en-US" sz="2400" dirty="0">
                <a:latin typeface="HelloArchitect"/>
                <a:cs typeface="HelloArchitect"/>
              </a:rPr>
            </a:br>
            <a:r>
              <a:rPr lang="en-US" sz="2400" dirty="0">
                <a:latin typeface="HelloArchitect"/>
                <a:cs typeface="HelloArchitect"/>
              </a:rPr>
              <a:t>S.T.E.A.M Carts</a:t>
            </a:r>
            <a:br>
              <a:rPr lang="en-US" sz="2400" dirty="0">
                <a:latin typeface="HelloArchitect"/>
                <a:cs typeface="HelloArchitect"/>
              </a:rPr>
            </a:br>
            <a:r>
              <a:rPr lang="en-US" sz="2400" dirty="0">
                <a:latin typeface="HelloArchitect"/>
                <a:cs typeface="HelloArchitect"/>
              </a:rPr>
              <a:t>Social </a:t>
            </a:r>
            <a:r>
              <a:rPr lang="en-US" sz="2400" dirty="0" err="1">
                <a:latin typeface="HelloArchitect"/>
                <a:cs typeface="HelloArchitect"/>
              </a:rPr>
              <a:t>Studies:Texas</a:t>
            </a:r>
            <a:r>
              <a:rPr lang="en-US" sz="2400" dirty="0">
                <a:latin typeface="HelloArchitect"/>
                <a:cs typeface="HelloArchitect"/>
              </a:rPr>
              <a:t> Studies Weekly </a:t>
            </a:r>
            <a:br>
              <a:rPr lang="en-US" sz="2400" dirty="0">
                <a:latin typeface="HelloArchitect"/>
                <a:cs typeface="HelloArchitect"/>
              </a:rPr>
            </a:br>
            <a:r>
              <a:rPr lang="en-US" sz="2400" dirty="0">
                <a:latin typeface="HelloArchitect"/>
                <a:cs typeface="HelloArchitect"/>
              </a:rPr>
              <a:t>Social Emotional Learning:</a:t>
            </a:r>
            <a:br>
              <a:rPr lang="en-US" sz="2400" dirty="0">
                <a:latin typeface="HelloArchitect"/>
                <a:cs typeface="HelloArchitect"/>
              </a:rPr>
            </a:br>
            <a:r>
              <a:rPr lang="en-US" sz="2400" dirty="0">
                <a:latin typeface="HelloArchitect"/>
                <a:cs typeface="HelloArchitect"/>
              </a:rPr>
              <a:t>Second Step /Social Thinking / Tribes</a:t>
            </a:r>
            <a:br>
              <a:rPr lang="en-US" sz="2400" dirty="0">
                <a:latin typeface="HelloArchitect"/>
                <a:cs typeface="HelloArchitect"/>
              </a:rPr>
            </a:br>
            <a:br>
              <a:rPr lang="en-US" sz="2400" dirty="0">
                <a:latin typeface="HelloArchitect"/>
                <a:cs typeface="HelloArchitect"/>
              </a:rPr>
            </a:br>
            <a:br>
              <a:rPr lang="en-US" sz="2400" dirty="0">
                <a:latin typeface="HelloArchitect"/>
                <a:cs typeface="HelloArchitect"/>
              </a:rPr>
            </a:br>
            <a:endParaRPr lang="en-US" sz="2400" dirty="0">
              <a:latin typeface="HelloArchitect"/>
              <a:cs typeface="HelloArchitect"/>
            </a:endParaRPr>
          </a:p>
        </p:txBody>
      </p:sp>
      <p:sp>
        <p:nvSpPr>
          <p:cNvPr id="5" name="TextBox 4"/>
          <p:cNvSpPr txBox="1"/>
          <p:nvPr/>
        </p:nvSpPr>
        <p:spPr>
          <a:xfrm>
            <a:off x="8422640" y="4927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9" name="TextBox 8"/>
          <p:cNvSpPr txBox="1"/>
          <p:nvPr/>
        </p:nvSpPr>
        <p:spPr>
          <a:xfrm>
            <a:off x="6601415" y="1587563"/>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pic>
        <p:nvPicPr>
          <p:cNvPr id="3" name="Picture 2"/>
          <p:cNvPicPr>
            <a:picLocks noChangeAspect="1"/>
          </p:cNvPicPr>
          <p:nvPr/>
        </p:nvPicPr>
        <p:blipFill>
          <a:blip r:embed="rId3"/>
          <a:stretch>
            <a:fillRect/>
          </a:stretch>
        </p:blipFill>
        <p:spPr>
          <a:xfrm>
            <a:off x="7306006" y="3352800"/>
            <a:ext cx="1685593" cy="3494796"/>
          </a:xfrm>
          <a:prstGeom prst="rect">
            <a:avLst/>
          </a:prstGeom>
        </p:spPr>
      </p:pic>
      <p:pic>
        <p:nvPicPr>
          <p:cNvPr id="15" name="Picture 14"/>
          <p:cNvPicPr>
            <a:picLocks noChangeAspect="1"/>
          </p:cNvPicPr>
          <p:nvPr/>
        </p:nvPicPr>
        <p:blipFill>
          <a:blip r:embed="rId4"/>
          <a:stretch>
            <a:fillRect/>
          </a:stretch>
        </p:blipFill>
        <p:spPr>
          <a:xfrm>
            <a:off x="2895600" y="3276600"/>
            <a:ext cx="532867" cy="152400"/>
          </a:xfrm>
          <a:prstGeom prst="rect">
            <a:avLst/>
          </a:prstGeom>
        </p:spPr>
      </p:pic>
      <p:pic>
        <p:nvPicPr>
          <p:cNvPr id="6" name="Picture 5"/>
          <p:cNvPicPr>
            <a:picLocks noChangeAspect="1"/>
          </p:cNvPicPr>
          <p:nvPr/>
        </p:nvPicPr>
        <p:blipFill>
          <a:blip r:embed="rId5"/>
          <a:stretch>
            <a:fillRect/>
          </a:stretch>
        </p:blipFill>
        <p:spPr>
          <a:xfrm>
            <a:off x="-5705" y="3842109"/>
            <a:ext cx="1986905" cy="3007424"/>
          </a:xfrm>
          <a:prstGeom prst="rect">
            <a:avLst/>
          </a:prstGeom>
        </p:spPr>
      </p:pic>
      <p:pic>
        <p:nvPicPr>
          <p:cNvPr id="18" name="Picture 17"/>
          <p:cNvPicPr>
            <a:picLocks noChangeAspect="1"/>
          </p:cNvPicPr>
          <p:nvPr/>
        </p:nvPicPr>
        <p:blipFill>
          <a:blip r:embed="rId4"/>
          <a:stretch>
            <a:fillRect/>
          </a:stretch>
        </p:blipFill>
        <p:spPr>
          <a:xfrm>
            <a:off x="1578014" y="3962400"/>
            <a:ext cx="532867" cy="152400"/>
          </a:xfrm>
          <a:prstGeom prst="rect">
            <a:avLst/>
          </a:prstGeom>
        </p:spPr>
      </p:pic>
      <p:pic>
        <p:nvPicPr>
          <p:cNvPr id="20" name="Picture 19"/>
          <p:cNvPicPr>
            <a:picLocks noChangeAspect="1"/>
          </p:cNvPicPr>
          <p:nvPr/>
        </p:nvPicPr>
        <p:blipFill>
          <a:blip r:embed="rId4"/>
          <a:stretch>
            <a:fillRect/>
          </a:stretch>
        </p:blipFill>
        <p:spPr>
          <a:xfrm>
            <a:off x="1844448" y="1425755"/>
            <a:ext cx="532867" cy="152400"/>
          </a:xfrm>
          <a:prstGeom prst="rect">
            <a:avLst/>
          </a:prstGeom>
        </p:spPr>
      </p:pic>
      <p:pic>
        <p:nvPicPr>
          <p:cNvPr id="21" name="Picture 20"/>
          <p:cNvPicPr>
            <a:picLocks noChangeAspect="1"/>
          </p:cNvPicPr>
          <p:nvPr/>
        </p:nvPicPr>
        <p:blipFill>
          <a:blip r:embed="rId4"/>
          <a:stretch>
            <a:fillRect/>
          </a:stretch>
        </p:blipFill>
        <p:spPr>
          <a:xfrm>
            <a:off x="2095233" y="1066800"/>
            <a:ext cx="532867" cy="152400"/>
          </a:xfrm>
          <a:prstGeom prst="rect">
            <a:avLst/>
          </a:prstGeom>
        </p:spPr>
      </p:pic>
      <p:pic>
        <p:nvPicPr>
          <p:cNvPr id="24" name="Picture 23"/>
          <p:cNvPicPr>
            <a:picLocks noChangeAspect="1"/>
          </p:cNvPicPr>
          <p:nvPr/>
        </p:nvPicPr>
        <p:blipFill>
          <a:blip r:embed="rId4"/>
          <a:stretch>
            <a:fillRect/>
          </a:stretch>
        </p:blipFill>
        <p:spPr>
          <a:xfrm>
            <a:off x="2895600" y="2904663"/>
            <a:ext cx="532867" cy="152400"/>
          </a:xfrm>
          <a:prstGeom prst="rect">
            <a:avLst/>
          </a:prstGeom>
        </p:spPr>
      </p:pic>
      <p:pic>
        <p:nvPicPr>
          <p:cNvPr id="16" name="Picture 15"/>
          <p:cNvPicPr>
            <a:picLocks noChangeAspect="1"/>
          </p:cNvPicPr>
          <p:nvPr/>
        </p:nvPicPr>
        <p:blipFill>
          <a:blip r:embed="rId4"/>
          <a:stretch>
            <a:fillRect/>
          </a:stretch>
        </p:blipFill>
        <p:spPr>
          <a:xfrm>
            <a:off x="2286000" y="4343400"/>
            <a:ext cx="532867" cy="152400"/>
          </a:xfrm>
          <a:prstGeom prst="rect">
            <a:avLst/>
          </a:prstGeom>
        </p:spPr>
      </p:pic>
    </p:spTree>
    <p:extLst>
      <p:ext uri="{BB962C8B-B14F-4D97-AF65-F5344CB8AC3E}">
        <p14:creationId xmlns:p14="http://schemas.microsoft.com/office/powerpoint/2010/main" val="3359900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6"/>
          <p:cNvSpPr>
            <a:spLocks noGrp="1"/>
          </p:cNvSpPr>
          <p:nvPr>
            <p:ph type="title"/>
          </p:nvPr>
        </p:nvSpPr>
        <p:spPr>
          <a:xfrm>
            <a:off x="152400" y="122237"/>
            <a:ext cx="8839200" cy="639763"/>
          </a:xfrm>
        </p:spPr>
        <p:txBody>
          <a:bodyPr/>
          <a:lstStyle/>
          <a:p>
            <a:pPr algn="ctr">
              <a:buNone/>
            </a:pPr>
            <a:r>
              <a:rPr lang="en-US" sz="4400" dirty="0">
                <a:latin typeface="KG Cold Coffee"/>
                <a:cs typeface="KG Cold Coffee"/>
              </a:rPr>
              <a:t>Volunteering…</a:t>
            </a:r>
          </a:p>
        </p:txBody>
      </p:sp>
      <p:sp>
        <p:nvSpPr>
          <p:cNvPr id="5" name="Rectangle 4"/>
          <p:cNvSpPr/>
          <p:nvPr/>
        </p:nvSpPr>
        <p:spPr>
          <a:xfrm>
            <a:off x="3822279" y="3244334"/>
            <a:ext cx="184666" cy="369332"/>
          </a:xfrm>
          <a:prstGeom prst="rect">
            <a:avLst/>
          </a:prstGeom>
        </p:spPr>
        <p:txBody>
          <a:bodyPr wrap="none">
            <a:spAutoFit/>
          </a:bodyPr>
          <a:lstStyle/>
          <a:p>
            <a:r>
              <a:rPr lang="en-US" dirty="0"/>
              <a:t> </a:t>
            </a:r>
          </a:p>
        </p:txBody>
      </p:sp>
      <p:sp>
        <p:nvSpPr>
          <p:cNvPr id="8" name="Title 6"/>
          <p:cNvSpPr txBox="1">
            <a:spLocks/>
          </p:cNvSpPr>
          <p:nvPr/>
        </p:nvSpPr>
        <p:spPr>
          <a:xfrm>
            <a:off x="1143000" y="2895600"/>
            <a:ext cx="8229600" cy="639763"/>
          </a:xfrm>
          <a:prstGeom prst="rect">
            <a:avLst/>
          </a:prstGeom>
        </p:spPr>
        <p:txBody>
          <a:bodyPr vert="horz" lIns="91440" tIns="45720" rIns="91440" bIns="45720" rtlCol="0" anchor="ctr">
            <a:noAutofit/>
          </a:bodyPr>
          <a:lstStyle>
            <a:lvl1pPr algn="l" defTabSz="914400" rtl="0" eaLnBrk="1" latinLnBrk="0" hangingPunct="1">
              <a:spcBef>
                <a:spcPct val="0"/>
              </a:spcBef>
              <a:buClr>
                <a:schemeClr val="bg1">
                  <a:lumMod val="95000"/>
                </a:schemeClr>
              </a:buClr>
              <a:buFont typeface="Arial" pitchFamily="34" charset="0"/>
              <a:buChar char="•"/>
              <a:defRPr sz="3600" b="1" kern="1200" baseline="0">
                <a:solidFill>
                  <a:schemeClr val="bg1"/>
                </a:solidFill>
                <a:latin typeface="+mj-lt"/>
                <a:ea typeface="+mj-ea"/>
                <a:cs typeface="Segoe UI" pitchFamily="34" charset="0"/>
              </a:defRPr>
            </a:lvl1pPr>
          </a:lstStyle>
          <a:p>
            <a:pPr>
              <a:buNone/>
            </a:pPr>
            <a:r>
              <a:rPr lang="en-US" sz="2800" dirty="0">
                <a:latin typeface="HelloArchitect"/>
                <a:cs typeface="HelloArchitect"/>
              </a:rPr>
              <a:t>Many opportunities. Please sign up to volunteer on sign </a:t>
            </a:r>
            <a:r>
              <a:rPr lang="en-US" sz="2800" dirty="0" err="1">
                <a:latin typeface="HelloArchitect"/>
                <a:cs typeface="HelloArchitect"/>
              </a:rPr>
              <a:t>up.com</a:t>
            </a:r>
            <a:r>
              <a:rPr lang="en-US" sz="2800" dirty="0">
                <a:latin typeface="HelloArchitect"/>
                <a:cs typeface="HelloArchitect"/>
              </a:rPr>
              <a:t>. </a:t>
            </a:r>
          </a:p>
          <a:p>
            <a:pPr>
              <a:buNone/>
            </a:pPr>
            <a:endParaRPr lang="en-US" sz="2800" dirty="0">
              <a:latin typeface="HelloArchitect"/>
              <a:cs typeface="HelloArchitect"/>
            </a:endParaRPr>
          </a:p>
          <a:p>
            <a:pPr>
              <a:buNone/>
            </a:pPr>
            <a:r>
              <a:rPr lang="en-US" sz="2800" dirty="0">
                <a:latin typeface="HelloArchitect"/>
                <a:cs typeface="HelloArchitect"/>
              </a:rPr>
              <a:t>More specifics given later in your child’s room. </a:t>
            </a:r>
          </a:p>
          <a:p>
            <a:pPr>
              <a:buFont typeface="Arial" pitchFamily="34" charset="0"/>
              <a:buNone/>
            </a:pPr>
            <a:endParaRPr lang="en-US" sz="2800" dirty="0">
              <a:latin typeface="HelloArchitect"/>
              <a:cs typeface="HelloArchitect"/>
            </a:endParaRPr>
          </a:p>
          <a:p>
            <a:pPr>
              <a:buNone/>
            </a:pPr>
            <a:r>
              <a:rPr lang="en-US" sz="2800" dirty="0">
                <a:latin typeface="HelloArchitect"/>
                <a:cs typeface="HelloArchitect"/>
              </a:rPr>
              <a:t>“Creation Station” on Fridays at 11:15.</a:t>
            </a:r>
          </a:p>
          <a:p>
            <a:pPr>
              <a:buFont typeface="Arial" pitchFamily="34" charset="0"/>
              <a:buNone/>
            </a:pPr>
            <a:endParaRPr lang="en-US" sz="2800" dirty="0">
              <a:latin typeface="HelloArchitect"/>
              <a:cs typeface="HelloArchitect"/>
            </a:endParaRPr>
          </a:p>
          <a:p>
            <a:pPr>
              <a:buFont typeface="Arial" pitchFamily="34" charset="0"/>
              <a:buNone/>
            </a:pPr>
            <a:r>
              <a:rPr lang="en-US" sz="2800" dirty="0">
                <a:latin typeface="HelloArchitect"/>
                <a:cs typeface="HelloArchitect"/>
              </a:rPr>
              <a:t>If separation issues - please wait till later on to   volunteer.</a:t>
            </a:r>
          </a:p>
        </p:txBody>
      </p:sp>
      <p:pic>
        <p:nvPicPr>
          <p:cNvPr id="2" name="Picture 1"/>
          <p:cNvPicPr>
            <a:picLocks noChangeAspect="1"/>
          </p:cNvPicPr>
          <p:nvPr/>
        </p:nvPicPr>
        <p:blipFill>
          <a:blip r:embed="rId3"/>
          <a:stretch>
            <a:fillRect/>
          </a:stretch>
        </p:blipFill>
        <p:spPr>
          <a:xfrm>
            <a:off x="381000" y="1280459"/>
            <a:ext cx="625316" cy="762000"/>
          </a:xfrm>
          <a:prstGeom prst="rect">
            <a:avLst/>
          </a:prstGeom>
        </p:spPr>
      </p:pic>
      <p:pic>
        <p:nvPicPr>
          <p:cNvPr id="6" name="Picture 5"/>
          <p:cNvPicPr>
            <a:picLocks noChangeAspect="1"/>
          </p:cNvPicPr>
          <p:nvPr/>
        </p:nvPicPr>
        <p:blipFill>
          <a:blip r:embed="rId3"/>
          <a:stretch>
            <a:fillRect/>
          </a:stretch>
        </p:blipFill>
        <p:spPr>
          <a:xfrm>
            <a:off x="395941" y="2133600"/>
            <a:ext cx="625316" cy="762000"/>
          </a:xfrm>
          <a:prstGeom prst="rect">
            <a:avLst/>
          </a:prstGeom>
        </p:spPr>
      </p:pic>
      <p:pic>
        <p:nvPicPr>
          <p:cNvPr id="7" name="Picture 6"/>
          <p:cNvPicPr>
            <a:picLocks noChangeAspect="1"/>
          </p:cNvPicPr>
          <p:nvPr/>
        </p:nvPicPr>
        <p:blipFill>
          <a:blip r:embed="rId3"/>
          <a:stretch>
            <a:fillRect/>
          </a:stretch>
        </p:blipFill>
        <p:spPr>
          <a:xfrm>
            <a:off x="410882" y="3048000"/>
            <a:ext cx="625316" cy="762000"/>
          </a:xfrm>
          <a:prstGeom prst="rect">
            <a:avLst/>
          </a:prstGeom>
        </p:spPr>
      </p:pic>
      <p:pic>
        <p:nvPicPr>
          <p:cNvPr id="9" name="Picture 8"/>
          <p:cNvPicPr>
            <a:picLocks noChangeAspect="1"/>
          </p:cNvPicPr>
          <p:nvPr/>
        </p:nvPicPr>
        <p:blipFill>
          <a:blip r:embed="rId3"/>
          <a:stretch>
            <a:fillRect/>
          </a:stretch>
        </p:blipFill>
        <p:spPr>
          <a:xfrm>
            <a:off x="410882" y="3931023"/>
            <a:ext cx="625316" cy="762000"/>
          </a:xfrm>
          <a:prstGeom prst="rect">
            <a:avLst/>
          </a:prstGeom>
        </p:spPr>
      </p:pic>
    </p:spTree>
    <p:extLst>
      <p:ext uri="{BB962C8B-B14F-4D97-AF65-F5344CB8AC3E}">
        <p14:creationId xmlns:p14="http://schemas.microsoft.com/office/powerpoint/2010/main" val="2708641187"/>
      </p:ext>
    </p:extLst>
  </p:cSld>
  <p:clrMapOvr>
    <a:masterClrMapping/>
  </p:clrMapOvr>
</p:sld>
</file>

<file path=ppt/theme/theme1.xml><?xml version="1.0" encoding="utf-8"?>
<a:theme xmlns:a="http://schemas.openxmlformats.org/drawingml/2006/main" name="TC01857271999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6AFA805-4404-47D2-A142-C3A37E84F3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TC018572719991</Template>
  <TotalTime>25211</TotalTime>
  <Words>2175</Words>
  <Application>Microsoft Macintosh PowerPoint</Application>
  <PresentationFormat>On-screen Show (4:3)</PresentationFormat>
  <Paragraphs>278</Paragraphs>
  <Slides>20</Slides>
  <Notes>20</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20</vt:i4>
      </vt:variant>
    </vt:vector>
  </HeadingPairs>
  <TitlesOfParts>
    <vt:vector size="40" baseType="lpstr">
      <vt:lpstr>123Marker Medium</vt:lpstr>
      <vt:lpstr>AbcTeacher</vt:lpstr>
      <vt:lpstr>Arial</vt:lpstr>
      <vt:lpstr>Calibri</vt:lpstr>
      <vt:lpstr>Ckgood Medium</vt:lpstr>
      <vt:lpstr>Ckschoolpics</vt:lpstr>
      <vt:lpstr>DJB This Font is Worn</vt:lpstr>
      <vt:lpstr>HelloArchitect</vt:lpstr>
      <vt:lpstr>HelloArchitect Medium</vt:lpstr>
      <vt:lpstr>HelloChalkTalk Medium</vt:lpstr>
      <vt:lpstr>HelloDeanna</vt:lpstr>
      <vt:lpstr>HelloDoodlePrint</vt:lpstr>
      <vt:lpstr>HelloEtchASketch</vt:lpstr>
      <vt:lpstr>HelloHappy</vt:lpstr>
      <vt:lpstr>HelloMummy</vt:lpstr>
      <vt:lpstr>KG Cold Coffee</vt:lpstr>
      <vt:lpstr>KG Miss Kindergarten</vt:lpstr>
      <vt:lpstr>Perpetua</vt:lpstr>
      <vt:lpstr>Segoe UI</vt:lpstr>
      <vt:lpstr>TC018572719991</vt:lpstr>
      <vt:lpstr>Welcome to  Back to School Night  Kindergarten  2018-2019 Mrs. Chen, Mrs. Linder, Mrs. Martinez  Ms. Ormand &amp; Ms. Patterson, Mrs. Purdy </vt:lpstr>
      <vt:lpstr>Muffin Morning</vt:lpstr>
      <vt:lpstr>Kinder Schedule</vt:lpstr>
      <vt:lpstr>Our Daily Schedule Cont…</vt:lpstr>
      <vt:lpstr>Specials…</vt:lpstr>
      <vt:lpstr>For the 1st day …</vt:lpstr>
      <vt:lpstr>Headphones…</vt:lpstr>
      <vt:lpstr>Academics… Link on webpage to T.E.K.S. Language Arts: Reading Street FUNdations / Fountas and Pinnell Lucy Calkins Writer’s Workshop Handwriting Without Tears Math: Envisions Science: FOSS S.T.E.A.M Carts Social Studies:Texas Studies Weekly  Social Emotional Learning: Second Step /Social Thinking / Tribes   </vt:lpstr>
      <vt:lpstr>Volunteering…</vt:lpstr>
      <vt:lpstr>PowerPoint Presentation</vt:lpstr>
      <vt:lpstr>PowerPoint Presentation</vt:lpstr>
      <vt:lpstr>Tidbits…               </vt:lpstr>
      <vt:lpstr>Communication…</vt:lpstr>
      <vt:lpstr>Homework…</vt:lpstr>
      <vt:lpstr>Smart tags…              </vt:lpstr>
      <vt:lpstr>Transportation Home:</vt:lpstr>
      <vt:lpstr>PowerPoint Presentation</vt:lpstr>
      <vt:lpstr>Ipads &amp; tech…</vt:lpstr>
      <vt:lpstr>Do you have any grade-wide questions  for us? Specific questions can be asked in a moment in your child’s classroom. We will each dismiss to your child’s classroom to learn more about your child’s class and volunteer needs. Purdy: room 31 Linder: room 32 Chen: room 33 Ormand &amp; Patterson: room 34 Martinez: room 35 </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keywords/>
  <cp:lastModifiedBy>Microsoft Office User</cp:lastModifiedBy>
  <cp:revision>384</cp:revision>
  <cp:lastPrinted>2018-08-20T17:05:37Z</cp:lastPrinted>
  <dcterms:modified xsi:type="dcterms:W3CDTF">2018-08-26T15:31:05Z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TC018572719991</vt:lpwstr>
  </property>
</Properties>
</file>